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3851" r:id="rId2"/>
    <p:sldMasterId id="2147483941" r:id="rId3"/>
  </p:sldMasterIdLst>
  <p:notesMasterIdLst>
    <p:notesMasterId r:id="rId31"/>
  </p:notesMasterIdLst>
  <p:sldIdLst>
    <p:sldId id="260" r:id="rId4"/>
    <p:sldId id="261" r:id="rId5"/>
    <p:sldId id="264" r:id="rId6"/>
    <p:sldId id="265" r:id="rId7"/>
    <p:sldId id="266" r:id="rId8"/>
    <p:sldId id="295" r:id="rId9"/>
    <p:sldId id="276" r:id="rId10"/>
    <p:sldId id="293" r:id="rId11"/>
    <p:sldId id="298" r:id="rId12"/>
    <p:sldId id="294" r:id="rId13"/>
    <p:sldId id="297" r:id="rId14"/>
    <p:sldId id="283" r:id="rId15"/>
    <p:sldId id="284" r:id="rId16"/>
    <p:sldId id="285" r:id="rId17"/>
    <p:sldId id="286" r:id="rId18"/>
    <p:sldId id="287" r:id="rId19"/>
    <p:sldId id="288" r:id="rId20"/>
    <p:sldId id="289" r:id="rId21"/>
    <p:sldId id="290" r:id="rId22"/>
    <p:sldId id="291" r:id="rId23"/>
    <p:sldId id="292" r:id="rId24"/>
    <p:sldId id="301" r:id="rId25"/>
    <p:sldId id="279" r:id="rId26"/>
    <p:sldId id="299" r:id="rId27"/>
    <p:sldId id="280" r:id="rId28"/>
    <p:sldId id="300" r:id="rId29"/>
    <p:sldId id="25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3FF"/>
    <a:srgbClr val="D9E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60" d="100"/>
          <a:sy n="60" d="100"/>
        </p:scale>
        <p:origin x="499" y="2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6E3F36-7D20-4909-948D-B1DB2326FD33}" type="datetimeFigureOut">
              <a:rPr lang="pt-BR" smtClean="0"/>
              <a:t>11.09.19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3CEFA6-7DAE-46E1-BB7C-CDB005744C59}" type="slidenum">
              <a:rPr lang="pt-BR" smtClean="0"/>
              <a:t>‹nº›</a:t>
            </a:fld>
            <a:endParaRPr lang="pt-BR"/>
          </a:p>
        </p:txBody>
      </p:sp>
    </p:spTree>
    <p:extLst>
      <p:ext uri="{BB962C8B-B14F-4D97-AF65-F5344CB8AC3E}">
        <p14:creationId xmlns:p14="http://schemas.microsoft.com/office/powerpoint/2010/main" val="1421773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3517622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38113" y="766763"/>
            <a:ext cx="6823075" cy="3838575"/>
          </a:xfrm>
          <a:ln/>
        </p:spPr>
      </p:sp>
      <p:sp>
        <p:nvSpPr>
          <p:cNvPr id="32771" name="Rectangle 3"/>
          <p:cNvSpPr>
            <a:spLocks noGrp="1" noChangeArrowheads="1"/>
          </p:cNvSpPr>
          <p:nvPr>
            <p:ph type="body" idx="1"/>
          </p:nvPr>
        </p:nvSpPr>
        <p:spPr>
          <a:xfrm>
            <a:off x="946150" y="4862513"/>
            <a:ext cx="5207000" cy="4605337"/>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561" tIns="48780" rIns="97561" bIns="48780"/>
          <a:lstStyle/>
          <a:p>
            <a:endParaRPr lang="pt-BR" altLang="pt-BR" smtClean="0"/>
          </a:p>
        </p:txBody>
      </p:sp>
    </p:spTree>
    <p:extLst>
      <p:ext uri="{BB962C8B-B14F-4D97-AF65-F5344CB8AC3E}">
        <p14:creationId xmlns:p14="http://schemas.microsoft.com/office/powerpoint/2010/main" val="374908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87313" y="744538"/>
            <a:ext cx="6608762" cy="3717925"/>
          </a:xfrm>
          <a:ln/>
        </p:spPr>
      </p:sp>
      <p:sp>
        <p:nvSpPr>
          <p:cNvPr id="63491" name="Rectangle 3"/>
          <p:cNvSpPr>
            <a:spLocks noGrp="1" noChangeArrowheads="1"/>
          </p:cNvSpPr>
          <p:nvPr>
            <p:ph type="body" idx="1"/>
          </p:nvPr>
        </p:nvSpPr>
        <p:spPr>
          <a:xfrm>
            <a:off x="904875" y="4710113"/>
            <a:ext cx="4972050" cy="446405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3781394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87313" y="744538"/>
            <a:ext cx="6608762" cy="3717925"/>
          </a:xfrm>
          <a:ln/>
        </p:spPr>
      </p:sp>
      <p:sp>
        <p:nvSpPr>
          <p:cNvPr id="63491" name="Rectangle 3"/>
          <p:cNvSpPr>
            <a:spLocks noGrp="1" noChangeArrowheads="1"/>
          </p:cNvSpPr>
          <p:nvPr>
            <p:ph type="body" idx="1"/>
          </p:nvPr>
        </p:nvSpPr>
        <p:spPr>
          <a:xfrm>
            <a:off x="904875" y="4710113"/>
            <a:ext cx="4972050" cy="446405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160926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87313" y="744538"/>
            <a:ext cx="6608762" cy="3717925"/>
          </a:xfrm>
          <a:ln/>
        </p:spPr>
      </p:sp>
      <p:sp>
        <p:nvSpPr>
          <p:cNvPr id="65539" name="Rectangle 3"/>
          <p:cNvSpPr>
            <a:spLocks noGrp="1" noChangeArrowheads="1"/>
          </p:cNvSpPr>
          <p:nvPr>
            <p:ph type="body" idx="1"/>
          </p:nvPr>
        </p:nvSpPr>
        <p:spPr>
          <a:xfrm>
            <a:off x="904875" y="4710113"/>
            <a:ext cx="4972050" cy="446405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10555001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87313" y="744538"/>
            <a:ext cx="6608762" cy="3717925"/>
          </a:xfrm>
          <a:ln/>
        </p:spPr>
      </p:sp>
      <p:sp>
        <p:nvSpPr>
          <p:cNvPr id="65539" name="Rectangle 3"/>
          <p:cNvSpPr>
            <a:spLocks noGrp="1" noChangeArrowheads="1"/>
          </p:cNvSpPr>
          <p:nvPr>
            <p:ph type="body" idx="1"/>
          </p:nvPr>
        </p:nvSpPr>
        <p:spPr>
          <a:xfrm>
            <a:off x="904875" y="4710113"/>
            <a:ext cx="4972050" cy="446405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29866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98425" y="749300"/>
            <a:ext cx="6589713" cy="3708400"/>
          </a:xfrm>
          <a:ln/>
        </p:spPr>
      </p:sp>
      <p:sp>
        <p:nvSpPr>
          <p:cNvPr id="1003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dirty="0" smtClean="0"/>
          </a:p>
        </p:txBody>
      </p:sp>
    </p:spTree>
    <p:extLst>
      <p:ext uri="{BB962C8B-B14F-4D97-AF65-F5344CB8AC3E}">
        <p14:creationId xmlns:p14="http://schemas.microsoft.com/office/powerpoint/2010/main" val="511297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98425" y="749300"/>
            <a:ext cx="6589713" cy="3708400"/>
          </a:xfrm>
          <a:ln/>
        </p:spPr>
      </p:sp>
      <p:sp>
        <p:nvSpPr>
          <p:cNvPr id="1003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dirty="0" smtClean="0"/>
          </a:p>
        </p:txBody>
      </p:sp>
    </p:spTree>
    <p:extLst>
      <p:ext uri="{BB962C8B-B14F-4D97-AF65-F5344CB8AC3E}">
        <p14:creationId xmlns:p14="http://schemas.microsoft.com/office/powerpoint/2010/main" val="2771568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4294967295"/>
          </p:nvPr>
        </p:nvSpPr>
        <p:spPr>
          <a:xfrm>
            <a:off x="3884613" y="8829675"/>
            <a:ext cx="2971800" cy="465138"/>
          </a:xfrm>
          <a:prstGeom prst="rect">
            <a:avLst/>
          </a:prstGeom>
        </p:spPr>
        <p:txBody>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9pPr>
          </a:lstStyle>
          <a:p>
            <a:fld id="{495C6ED8-83D4-437E-B2E3-EFF2BEB15243}" type="slidenum">
              <a:rPr lang="en-US" altLang="pt-BR">
                <a:effectLst>
                  <a:outerShdw blurRad="38100" dist="38100" dir="2700000" algn="tl">
                    <a:srgbClr val="C0C0C0"/>
                  </a:outerShdw>
                </a:effectLst>
              </a:rPr>
              <a:pPr/>
              <a:t>5</a:t>
            </a:fld>
            <a:endParaRPr lang="en-US" altLang="pt-BR">
              <a:effectLst>
                <a:outerShdw blurRad="38100" dist="38100" dir="2700000" algn="tl">
                  <a:srgbClr val="C0C0C0"/>
                </a:outerShdw>
              </a:effectLst>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4068443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52400" y="773113"/>
            <a:ext cx="6800850" cy="3825875"/>
          </a:xfrm>
          <a:ln/>
        </p:spPr>
      </p:sp>
      <p:sp>
        <p:nvSpPr>
          <p:cNvPr id="337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3765825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4294967295"/>
          </p:nvPr>
        </p:nvSpPr>
        <p:spPr>
          <a:xfrm>
            <a:off x="3884613" y="8829675"/>
            <a:ext cx="2971800" cy="465138"/>
          </a:xfrm>
          <a:prstGeom prst="rect">
            <a:avLst/>
          </a:prstGeom>
        </p:spPr>
        <p:txBody>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9pPr>
          </a:lstStyle>
          <a:p>
            <a:fld id="{1C69C610-91DE-463F-A928-F9AA8F727A93}" type="slidenum">
              <a:rPr lang="en-US" altLang="pt-BR">
                <a:effectLst>
                  <a:outerShdw blurRad="38100" dist="38100" dir="2700000" algn="tl">
                    <a:srgbClr val="C0C0C0"/>
                  </a:outerShdw>
                </a:effectLst>
              </a:rPr>
              <a:pPr/>
              <a:t>8</a:t>
            </a:fld>
            <a:endParaRPr lang="en-US" altLang="pt-BR">
              <a:effectLst>
                <a:outerShdw blurRad="38100" dist="38100" dir="2700000" algn="tl">
                  <a:srgbClr val="C0C0C0"/>
                </a:outerShdw>
              </a:effectLst>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3923033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4294967295"/>
          </p:nvPr>
        </p:nvSpPr>
        <p:spPr>
          <a:xfrm>
            <a:off x="3884613" y="8829675"/>
            <a:ext cx="2971800" cy="465138"/>
          </a:xfrm>
          <a:prstGeom prst="rect">
            <a:avLst/>
          </a:prstGeom>
        </p:spPr>
        <p:txBody>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9pPr>
          </a:lstStyle>
          <a:p>
            <a:fld id="{1C69C610-91DE-463F-A928-F9AA8F727A93}" type="slidenum">
              <a:rPr lang="en-US" altLang="pt-BR">
                <a:effectLst>
                  <a:outerShdw blurRad="38100" dist="38100" dir="2700000" algn="tl">
                    <a:srgbClr val="C0C0C0"/>
                  </a:outerShdw>
                </a:effectLst>
              </a:rPr>
              <a:pPr/>
              <a:t>9</a:t>
            </a:fld>
            <a:endParaRPr lang="en-US" altLang="pt-BR">
              <a:effectLst>
                <a:outerShdw blurRad="38100" dist="38100" dir="2700000" algn="tl">
                  <a:srgbClr val="C0C0C0"/>
                </a:outerShdw>
              </a:effectLst>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1307985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4294967295"/>
          </p:nvPr>
        </p:nvSpPr>
        <p:spPr>
          <a:xfrm>
            <a:off x="3884613" y="8829675"/>
            <a:ext cx="2971800" cy="465138"/>
          </a:xfrm>
          <a:prstGeom prst="rect">
            <a:avLst/>
          </a:prstGeom>
        </p:spPr>
        <p:txBody>
          <a:bodyPr/>
          <a:lstStyle>
            <a:lvl1pPr>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Arial" panose="020B0604020202020204" pitchFamily="34" charset="0"/>
              </a:defRPr>
            </a:lvl9pPr>
          </a:lstStyle>
          <a:p>
            <a:fld id="{1C69C610-91DE-463F-A928-F9AA8F727A93}" type="slidenum">
              <a:rPr lang="en-US" altLang="pt-BR">
                <a:effectLst>
                  <a:outerShdw blurRad="38100" dist="38100" dir="2700000" algn="tl">
                    <a:srgbClr val="C0C0C0"/>
                  </a:outerShdw>
                </a:effectLst>
              </a:rPr>
              <a:pPr/>
              <a:t>10</a:t>
            </a:fld>
            <a:endParaRPr lang="en-US" altLang="pt-BR">
              <a:effectLst>
                <a:outerShdw blurRad="38100" dist="38100" dir="2700000" algn="tl">
                  <a:srgbClr val="C0C0C0"/>
                </a:outerShdw>
              </a:effectLst>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Tree>
    <p:extLst>
      <p:ext uri="{BB962C8B-B14F-4D97-AF65-F5344CB8AC3E}">
        <p14:creationId xmlns:p14="http://schemas.microsoft.com/office/powerpoint/2010/main" val="2720326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3970" name="Rectangle 2"/>
          <p:cNvSpPr>
            <a:spLocks noGrp="1" noRot="1" noChangeAspect="1" noChangeArrowheads="1" noTextEdit="1"/>
          </p:cNvSpPr>
          <p:nvPr>
            <p:ph type="sldImg"/>
          </p:nvPr>
        </p:nvSpPr>
        <p:spPr>
          <a:xfrm>
            <a:off x="96838" y="749300"/>
            <a:ext cx="6591300" cy="3708400"/>
          </a:xfrm>
          <a:ln/>
        </p:spPr>
      </p:sp>
      <p:sp>
        <p:nvSpPr>
          <p:cNvPr id="2643971" name="Rectangle 3"/>
          <p:cNvSpPr>
            <a:spLocks noGrp="1" noChangeArrowheads="1"/>
          </p:cNvSpPr>
          <p:nvPr>
            <p:ph type="body" idx="1"/>
          </p:nvPr>
        </p:nvSpPr>
        <p:spPr/>
        <p:txBody>
          <a:bodyPr/>
          <a:lstStyle/>
          <a:p>
            <a:endParaRPr lang="pt-BR" altLang="pt-BR"/>
          </a:p>
        </p:txBody>
      </p:sp>
    </p:spTree>
    <p:extLst>
      <p:ext uri="{BB962C8B-B14F-4D97-AF65-F5344CB8AC3E}">
        <p14:creationId xmlns:p14="http://schemas.microsoft.com/office/powerpoint/2010/main" val="1652834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14742382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4966646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304713106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dirty="0"/>
          </a:p>
        </p:txBody>
      </p:sp>
    </p:spTree>
    <p:extLst>
      <p:ext uri="{BB962C8B-B14F-4D97-AF65-F5344CB8AC3E}">
        <p14:creationId xmlns:p14="http://schemas.microsoft.com/office/powerpoint/2010/main" val="240271585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4373722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63607585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64365177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45127" y="2507550"/>
            <a:ext cx="5156200"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7550"/>
            <a:ext cx="5181601"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11.09.19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363237965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6AE276-4867-494C-B0C0-22B3116B9519}" type="datetimeFigureOut">
              <a:rPr lang="pt-BR" smtClean="0"/>
              <a:t>11.09.19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‹nº›</a:t>
            </a:fld>
            <a:endParaRPr lang="pt-BR"/>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258133751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E276-4867-494C-B0C0-22B3116B9519}" type="datetimeFigureOut">
              <a:rPr lang="pt-BR" smtClean="0"/>
              <a:t>11.09.19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98152596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6293232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51978910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36212389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71489274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86784145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11"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247008721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7"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28034223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382236424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9"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221577251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097280" y="2582334"/>
            <a:ext cx="4937760" cy="3378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217920" y="2582334"/>
            <a:ext cx="4937760" cy="3378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C6AE276-4867-494C-B0C0-22B3116B9519}" type="datetimeFigureOut">
              <a:rPr lang="pt-BR" smtClean="0"/>
              <a:t>11.09.19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11"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318192977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C6AE276-4867-494C-B0C0-22B3116B9519}" type="datetimeFigureOut">
              <a:rPr lang="pt-BR" smtClean="0"/>
              <a:t>11.09.19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6"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273342673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6AE276-4867-494C-B0C0-22B3116B9519}" type="datetimeFigureOut">
              <a:rPr lang="pt-BR" smtClean="0"/>
              <a:t>11.09.19</a:t>
            </a:fld>
            <a:endParaRPr lang="pt-B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10"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22824768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2937648290"/>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63917205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262798749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7"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199354852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9"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728404299"/>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xAndClipArt">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2034118" y="333375"/>
            <a:ext cx="9645649" cy="6858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609600" y="1600201"/>
            <a:ext cx="53848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6197600" y="1600201"/>
            <a:ext cx="5384800" cy="4525963"/>
          </a:xfrm>
          <a:prstGeom prst="rect">
            <a:avLst/>
          </a:prstGeom>
        </p:spPr>
        <p:txBody>
          <a:bodyPr/>
          <a:lstStyle/>
          <a:p>
            <a:pPr lvl="0"/>
            <a:endParaRPr lang="pt-BR" noProof="0" smtClean="0"/>
          </a:p>
        </p:txBody>
      </p:sp>
      <p:sp>
        <p:nvSpPr>
          <p:cNvPr id="5"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3396193028"/>
      </p:ext>
    </p:extLst>
  </p:cSld>
  <p:clrMapOvr>
    <a:masterClrMapping/>
  </p:clrMapOvr>
  <p:transition spd="slow"/>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2034118" y="333375"/>
            <a:ext cx="9645649" cy="685800"/>
          </a:xfrm>
        </p:spPr>
        <p:txBody>
          <a:bodyPr/>
          <a:lstStyle/>
          <a:p>
            <a:r>
              <a:rPr lang="pt-BR" smtClean="0"/>
              <a:t>Clique para editar o título mestre</a:t>
            </a:r>
            <a:endParaRPr lang="pt-BR"/>
          </a:p>
        </p:txBody>
      </p:sp>
      <p:sp>
        <p:nvSpPr>
          <p:cNvPr id="3" name="Espaço Reservado para Texto 2"/>
          <p:cNvSpPr>
            <a:spLocks noGrp="1"/>
          </p:cNvSpPr>
          <p:nvPr>
            <p:ph type="body" sz="half" idx="1"/>
          </p:nvPr>
        </p:nvSpPr>
        <p:spPr>
          <a:xfrm>
            <a:off x="609600" y="1600201"/>
            <a:ext cx="5384800" cy="4525963"/>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97600" y="1600201"/>
            <a:ext cx="5384800" cy="4525963"/>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69"/>
          <p:cNvSpPr>
            <a:spLocks noChangeArrowheads="1"/>
          </p:cNvSpPr>
          <p:nvPr userDrawn="1"/>
        </p:nvSpPr>
        <p:spPr bwMode="auto">
          <a:xfrm>
            <a:off x="11742738" y="6032020"/>
            <a:ext cx="649287" cy="314325"/>
          </a:xfrm>
          <a:prstGeom prst="rect">
            <a:avLst/>
          </a:prstGeom>
          <a:noFill/>
          <a:ln w="12700">
            <a:noFill/>
            <a:miter lim="800000"/>
            <a:headEnd/>
            <a:tailEnd/>
          </a:ln>
          <a:effectLst/>
        </p:spPr>
        <p:txBody>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6pPr>
            <a:lvl7pPr marL="29718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7pPr>
            <a:lvl8pPr marL="34290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8pPr>
            <a:lvl9pPr marL="3886200" indent="-228600" eaLnBrk="0" fontAlgn="base" hangingPunct="0">
              <a:lnSpc>
                <a:spcPct val="120000"/>
              </a:lnSpc>
              <a:spcBef>
                <a:spcPct val="50000"/>
              </a:spcBef>
              <a:spcAft>
                <a:spcPct val="0"/>
              </a:spcAft>
              <a:buClr>
                <a:schemeClr val="accent2"/>
              </a:buClr>
              <a:buSzPct val="75000"/>
              <a:buFont typeface="Wingdings" panose="05000000000000000000" pitchFamily="2" charset="2"/>
              <a:defRPr sz="2800" b="1">
                <a:solidFill>
                  <a:schemeClr val="tx1"/>
                </a:solidFill>
                <a:latin typeface="Verdana" panose="020B0604030504040204" pitchFamily="34" charset="0"/>
              </a:defRPr>
            </a:lvl9pPr>
          </a:lstStyle>
          <a:p>
            <a:pPr>
              <a:defRPr/>
            </a:pPr>
            <a:fld id="{3C76D8A9-8AF3-4CF7-8DEA-416F287A201D}" type="slidenum">
              <a:rPr lang="en-US" sz="1000" b="0" smtClean="0">
                <a:solidFill>
                  <a:schemeClr val="hlink"/>
                </a:solidFill>
                <a:effectLst>
                  <a:outerShdw blurRad="38100" dist="38100" dir="2700000" algn="tl">
                    <a:srgbClr val="C0C0C0"/>
                  </a:outerShdw>
                </a:effectLst>
                <a:latin typeface="Arial Black" panose="020B0A04020102020204" pitchFamily="34" charset="0"/>
              </a:rPr>
              <a:pPr>
                <a:defRPr/>
              </a:pPr>
              <a:t>‹nº›</a:t>
            </a:fld>
            <a:endParaRPr lang="en-US" sz="1000" b="0" dirty="0" smtClean="0">
              <a:solidFill>
                <a:schemeClr val="hlink"/>
              </a:solidFill>
              <a:latin typeface="Arial" panose="020B0604020202020204" pitchFamily="34" charset="0"/>
            </a:endParaRPr>
          </a:p>
        </p:txBody>
      </p:sp>
    </p:spTree>
    <p:extLst>
      <p:ext uri="{BB962C8B-B14F-4D97-AF65-F5344CB8AC3E}">
        <p14:creationId xmlns:p14="http://schemas.microsoft.com/office/powerpoint/2010/main" val="3477145640"/>
      </p:ext>
    </p:extLst>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13409944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45127" y="2507550"/>
            <a:ext cx="5156200"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7550"/>
            <a:ext cx="5181601"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11.09.19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42185819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6AE276-4867-494C-B0C0-22B3116B9519}" type="datetimeFigureOut">
              <a:rPr lang="pt-BR" smtClean="0"/>
              <a:t>11.09.19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10591172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E276-4867-494C-B0C0-22B3116B9519}" type="datetimeFigureOut">
              <a:rPr lang="pt-BR" smtClean="0"/>
              <a:t>11.09.19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5622802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6621442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19761626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C6AE276-4867-494C-B0C0-22B3116B9519}" type="datetimeFigureOut">
              <a:rPr lang="pt-BR" smtClean="0"/>
              <a:t>11.09.19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t-B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FAF6727-6ABF-4709-9F05-2CDE6EA68994}" type="slidenum">
              <a:rPr lang="pt-BR" smtClean="0"/>
              <a:t>‹nº›</a:t>
            </a:fld>
            <a:endParaRPr lang="pt-BR"/>
          </a:p>
        </p:txBody>
      </p:sp>
    </p:spTree>
    <p:extLst>
      <p:ext uri="{BB962C8B-B14F-4D97-AF65-F5344CB8AC3E}">
        <p14:creationId xmlns:p14="http://schemas.microsoft.com/office/powerpoint/2010/main" val="3553322224"/>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C6AE276-4867-494C-B0C0-22B3116B9519}" type="datetimeFigureOut">
              <a:rPr lang="pt-BR" smtClean="0"/>
              <a:t>11.09.19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t-B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127820042"/>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C6AE276-4867-494C-B0C0-22B3116B9519}" type="datetimeFigureOut">
              <a:rPr lang="pt-BR" smtClean="0"/>
              <a:t>11.09.19</a:t>
            </a:fld>
            <a:endParaRPr lang="pt-B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chemeClr val="bg1"/>
                </a:solidFill>
              </a:defRPr>
            </a:lvl1pPr>
          </a:lstStyle>
          <a:p>
            <a:fld id="{2FAF6727-6ABF-4709-9F05-2CDE6EA68994}" type="slidenum">
              <a:rPr lang="pt-BR" smtClean="0"/>
              <a:pPr/>
              <a:t>‹nº›</a:t>
            </a:fld>
            <a:endParaRPr lang="pt-BR" dirty="0"/>
          </a:p>
        </p:txBody>
      </p:sp>
    </p:spTree>
    <p:extLst>
      <p:ext uri="{BB962C8B-B14F-4D97-AF65-F5344CB8AC3E}">
        <p14:creationId xmlns:p14="http://schemas.microsoft.com/office/powerpoint/2010/main" val="3521640093"/>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 id="2147483954" r:id="rId12"/>
    <p:sldLayoutId id="2147483955" r:id="rId13"/>
  </p:sldLayoutIdLs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3.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4.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4.xml"/><Relationship Id="rId4" Type="http://schemas.openxmlformats.org/officeDocument/2006/relationships/image" Target="../media/image15.emf"/></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9D297EE1-F27F-4905-BB20-FD751D9D72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FE6C99F4-1109-472B-9783-C602AC00F5FE}"/>
              </a:ext>
            </a:extLst>
          </p:cNvPr>
          <p:cNvSpPr>
            <a:spLocks noGrp="1"/>
          </p:cNvSpPr>
          <p:nvPr>
            <p:ph type="ctrTitle" idx="4294967295"/>
          </p:nvPr>
        </p:nvSpPr>
        <p:spPr>
          <a:xfrm>
            <a:off x="638423" y="3766457"/>
            <a:ext cx="10909073" cy="1654629"/>
          </a:xfrm>
        </p:spPr>
        <p:txBody>
          <a:bodyPr>
            <a:normAutofit/>
          </a:bodyPr>
          <a:lstStyle/>
          <a:p>
            <a:pPr algn="ctr"/>
            <a:r>
              <a:rPr lang="pt-BR" sz="6000" dirty="0" smtClean="0"/>
              <a:t>PREVIDÊNCIA COMPLEMENTAR PARA MUNICÍPIOS</a:t>
            </a:r>
            <a:endParaRPr lang="pt-BR" sz="6000" dirty="0"/>
          </a:p>
        </p:txBody>
      </p:sp>
      <p:sp>
        <p:nvSpPr>
          <p:cNvPr id="3" name="Subtítulo 2">
            <a:extLst>
              <a:ext uri="{FF2B5EF4-FFF2-40B4-BE49-F238E27FC236}">
                <a16:creationId xmlns:a16="http://schemas.microsoft.com/office/drawing/2014/main" xmlns="" id="{751B20A1-F229-45B7-AF5A-38A6F7AD140C}"/>
              </a:ext>
            </a:extLst>
          </p:cNvPr>
          <p:cNvSpPr>
            <a:spLocks noGrp="1"/>
          </p:cNvSpPr>
          <p:nvPr>
            <p:ph type="subTitle" idx="4294967295"/>
          </p:nvPr>
        </p:nvSpPr>
        <p:spPr>
          <a:xfrm>
            <a:off x="1281474" y="5496089"/>
            <a:ext cx="9622971" cy="771743"/>
          </a:xfrm>
        </p:spPr>
        <p:txBody>
          <a:bodyPr>
            <a:normAutofit/>
          </a:bodyPr>
          <a:lstStyle/>
          <a:p>
            <a:pPr algn="ctr"/>
            <a:r>
              <a:rPr lang="pt-BR" sz="2000" dirty="0" smtClean="0">
                <a:solidFill>
                  <a:schemeClr val="tx1">
                    <a:lumMod val="85000"/>
                    <a:lumOff val="15000"/>
                  </a:schemeClr>
                </a:solidFill>
              </a:rPr>
              <a:t> </a:t>
            </a:r>
            <a:endParaRPr lang="pt-BR" sz="2000" dirty="0">
              <a:solidFill>
                <a:schemeClr val="tx1">
                  <a:lumMod val="85000"/>
                  <a:lumOff val="15000"/>
                </a:schemeClr>
              </a:solidFill>
            </a:endParaRPr>
          </a:p>
        </p:txBody>
      </p:sp>
      <p:pic>
        <p:nvPicPr>
          <p:cNvPr id="4" name="Imagem 3">
            <a:extLst>
              <a:ext uri="{FF2B5EF4-FFF2-40B4-BE49-F238E27FC236}">
                <a16:creationId xmlns:a16="http://schemas.microsoft.com/office/drawing/2014/main" xmlns="" id="{9396E07D-C712-4B7B-8958-0550A3B7D9F9}"/>
              </a:ext>
            </a:extLst>
          </p:cNvPr>
          <p:cNvPicPr>
            <a:picLocks noChangeAspect="1"/>
          </p:cNvPicPr>
          <p:nvPr/>
        </p:nvPicPr>
        <p:blipFill>
          <a:blip r:embed="rId3"/>
          <a:stretch>
            <a:fillRect/>
          </a:stretch>
        </p:blipFill>
        <p:spPr>
          <a:xfrm>
            <a:off x="3014195" y="932016"/>
            <a:ext cx="6150946" cy="2506511"/>
          </a:xfrm>
          <a:prstGeom prst="rect">
            <a:avLst/>
          </a:prstGeom>
        </p:spPr>
      </p:pic>
      <p:cxnSp>
        <p:nvCxnSpPr>
          <p:cNvPr id="11" name="Straight Connector 10">
            <a:extLst>
              <a:ext uri="{FF2B5EF4-FFF2-40B4-BE49-F238E27FC236}">
                <a16:creationId xmlns:a16="http://schemas.microsoft.com/office/drawing/2014/main" xmlns="" id="{12971FE3-2302-4172-9AB1-5A82826F812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xmlns="" id="{4AB10AF3-028D-41BB-9535-0F48BCD436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xmlns="" id="{B50352C9-B52B-4CF1-8D8F-43426EFAB0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0" name="Object 27"/>
          <p:cNvGraphicFramePr>
            <a:graphicFrameLocks noChangeAspect="1"/>
          </p:cNvGraphicFramePr>
          <p:nvPr>
            <p:extLst>
              <p:ext uri="{D42A27DB-BD31-4B8C-83A1-F6EECF244321}">
                <p14:modId xmlns:p14="http://schemas.microsoft.com/office/powerpoint/2010/main" val="265282979"/>
              </p:ext>
            </p:extLst>
          </p:nvPr>
        </p:nvGraphicFramePr>
        <p:xfrm>
          <a:off x="1391770" y="5595164"/>
          <a:ext cx="1800225" cy="552450"/>
        </p:xfrm>
        <a:graphic>
          <a:graphicData uri="http://schemas.openxmlformats.org/presentationml/2006/ole">
            <mc:AlternateContent xmlns:mc="http://schemas.openxmlformats.org/markup-compatibility/2006">
              <mc:Choice xmlns:v="urn:schemas-microsoft-com:vml" Requires="v">
                <p:oleObj spid="_x0000_s2066" name="Foto do Photo Editor" r:id="rId4" imgW="5830114" imgH="1790476" progId="">
                  <p:embed/>
                </p:oleObj>
              </mc:Choice>
              <mc:Fallback>
                <p:oleObj name="Foto do Photo Editor" r:id="rId4" imgW="5830114" imgH="1790476" progId="">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black">
                      <a:xfrm>
                        <a:off x="1391770" y="5595164"/>
                        <a:ext cx="1800225"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Rectangle 24"/>
          <p:cNvSpPr>
            <a:spLocks noChangeArrowheads="1"/>
          </p:cNvSpPr>
          <p:nvPr/>
        </p:nvSpPr>
        <p:spPr bwMode="auto">
          <a:xfrm>
            <a:off x="9505029" y="5718989"/>
            <a:ext cx="1509712" cy="304800"/>
          </a:xfrm>
          <a:prstGeom prst="rect">
            <a:avLst/>
          </a:prstGeom>
          <a:noFill/>
          <a:ln w="9525">
            <a:noFill/>
            <a:miter lim="800000"/>
            <a:headEnd/>
            <a:tailEnd/>
          </a:ln>
          <a:effectLst/>
        </p:spPr>
        <p:txBody>
          <a:bodyPr lIns="92075" tIns="46038" rIns="92075" bIns="46038">
            <a:spAutoFit/>
          </a:bodyPr>
          <a:lstStyle/>
          <a:p>
            <a:pPr algn="just" eaLnBrk="1" hangingPunct="1">
              <a:lnSpc>
                <a:spcPct val="100000"/>
              </a:lnSpc>
              <a:spcBef>
                <a:spcPct val="20000"/>
              </a:spcBef>
              <a:buClrTx/>
              <a:buSzTx/>
              <a:buFontTx/>
              <a:buNone/>
            </a:pPr>
            <a:r>
              <a:rPr lang="pt-BR" sz="1400" b="1" dirty="0">
                <a:solidFill>
                  <a:srgbClr val="093A80"/>
                </a:solidFill>
                <a:effectLst>
                  <a:outerShdw blurRad="38100" dist="38100" dir="2700000" algn="tl">
                    <a:srgbClr val="000000"/>
                  </a:outerShdw>
                </a:effectLst>
                <a:latin typeface="Bahamas" pitchFamily="34" charset="0"/>
              </a:rPr>
              <a:t>Newton Conde</a:t>
            </a:r>
          </a:p>
        </p:txBody>
      </p:sp>
    </p:spTree>
    <p:extLst>
      <p:ext uri="{BB962C8B-B14F-4D97-AF65-F5344CB8AC3E}">
        <p14:creationId xmlns:p14="http://schemas.microsoft.com/office/powerpoint/2010/main" val="418594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900" decel="100000" fill="hold"/>
                                        <p:tgtEl>
                                          <p:spTgt spid="12"/>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7059" name="Rectangle 3"/>
          <p:cNvSpPr>
            <a:spLocks noGrp="1" noChangeArrowheads="1"/>
          </p:cNvSpPr>
          <p:nvPr>
            <p:ph type="body" idx="1"/>
          </p:nvPr>
        </p:nvSpPr>
        <p:spPr>
          <a:xfrm>
            <a:off x="1" y="1679802"/>
            <a:ext cx="7569200" cy="3549076"/>
          </a:xfrm>
        </p:spPr>
        <p:txBody>
          <a:bodyPr>
            <a:noAutofit/>
          </a:bodyPr>
          <a:lstStyle/>
          <a:p>
            <a:pPr defTabSz="971550">
              <a:lnSpc>
                <a:spcPct val="130000"/>
              </a:lnSpc>
              <a:spcBef>
                <a:spcPts val="0"/>
              </a:spcBef>
              <a:spcAft>
                <a:spcPts val="0"/>
              </a:spcAft>
              <a:buClr>
                <a:srgbClr val="C00000"/>
              </a:buClr>
              <a:buSzPct val="140000"/>
              <a:buFont typeface="Wingdings" panose="05000000000000000000" pitchFamily="2" charset="2"/>
              <a:buChar char="v"/>
              <a:tabLst>
                <a:tab pos="190500" algn="l"/>
                <a:tab pos="8286750" algn="l"/>
              </a:tabLst>
            </a:pPr>
            <a:r>
              <a:rPr lang="pt-BR" sz="2800" dirty="0" smtClean="0"/>
              <a:t>O </a:t>
            </a:r>
            <a:r>
              <a:rPr lang="pt-BR" sz="2800" dirty="0"/>
              <a:t>PROCESSO DE MIGRAÇÃO CONSISTE NA OPÇÃO DE SERVIDORES QUE INGRESSARAM ANTES DA INSTITUIÇÃO </a:t>
            </a:r>
            <a:r>
              <a:rPr lang="pt-BR" sz="2800" dirty="0" smtClean="0"/>
              <a:t>DA PREVIDÊNCIA COMPLEMENTAR EM </a:t>
            </a:r>
            <a:r>
              <a:rPr lang="pt-BR" sz="2800" dirty="0"/>
              <a:t>ADERIR AO REGIME DE PREVIDÊNCIA </a:t>
            </a:r>
            <a:r>
              <a:rPr lang="pt-BR" sz="2800" dirty="0" smtClean="0"/>
              <a:t>COMPLEMENTAR</a:t>
            </a:r>
            <a:r>
              <a:rPr lang="pt-BR" sz="2800" b="1" dirty="0">
                <a:latin typeface="+mj-lt"/>
              </a:rPr>
              <a:t>.</a:t>
            </a:r>
            <a:endParaRPr lang="pt-BR" altLang="pt-BR" sz="2800" b="1" dirty="0">
              <a:latin typeface="+mj-lt"/>
            </a:endParaRPr>
          </a:p>
        </p:txBody>
      </p:sp>
      <p:sp>
        <p:nvSpPr>
          <p:cNvPr id="4" name="Rectangle 3"/>
          <p:cNvSpPr>
            <a:spLocks noGrp="1" noChangeArrowheads="1"/>
          </p:cNvSpPr>
          <p:nvPr>
            <p:ph type="title"/>
          </p:nvPr>
        </p:nvSpPr>
        <p:spPr>
          <a:xfrm>
            <a:off x="92075" y="87887"/>
            <a:ext cx="8404225" cy="1080514"/>
          </a:xfrm>
          <a:noFill/>
        </p:spPr>
        <p:txBody>
          <a:bodyPr>
            <a:noAutofit/>
          </a:bodyPr>
          <a:lstStyle/>
          <a:p>
            <a:pPr defTabSz="971550">
              <a:lnSpc>
                <a:spcPct val="100000"/>
              </a:lnSpc>
              <a:spcBef>
                <a:spcPts val="0"/>
              </a:spcBef>
              <a:buClr>
                <a:srgbClr val="C00000"/>
              </a:buClr>
              <a:buSzPct val="140000"/>
              <a:tabLst>
                <a:tab pos="190500" algn="l"/>
                <a:tab pos="8286750" algn="l"/>
              </a:tabLst>
            </a:pPr>
            <a:r>
              <a:rPr lang="pt-BR" altLang="pt-BR" sz="2600" b="1" dirty="0">
                <a:solidFill>
                  <a:srgbClr val="008000"/>
                </a:solidFill>
                <a:effectLst>
                  <a:outerShdw blurRad="38100" dist="38100" dir="2700000" algn="tl">
                    <a:srgbClr val="000000">
                      <a:alpha val="43137"/>
                    </a:srgbClr>
                  </a:outerShdw>
                </a:effectLst>
              </a:rPr>
              <a:t>SOLUÇÃO ACELERADORAS: </a:t>
            </a:r>
            <a:r>
              <a:rPr lang="pt-BR" altLang="pt-BR" sz="2600" b="1" dirty="0"/>
              <a:t>MIGRAÇÕES, COM “BENEFÍCIOS ESPECIAIS”   </a:t>
            </a:r>
          </a:p>
        </p:txBody>
      </p:sp>
      <p:pic>
        <p:nvPicPr>
          <p:cNvPr id="5" name="Imagem 4">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6" name="Retângulo 5"/>
          <p:cNvSpPr/>
          <p:nvPr/>
        </p:nvSpPr>
        <p:spPr bwMode="auto">
          <a:xfrm>
            <a:off x="8210897" y="1889925"/>
            <a:ext cx="1980852" cy="1308204"/>
          </a:xfrm>
          <a:prstGeom prst="rect">
            <a:avLst/>
          </a:prstGeom>
          <a:solidFill>
            <a:srgbClr val="1792C0"/>
          </a:solidFill>
          <a:ln>
            <a:noFill/>
          </a:ln>
          <a:effectLst/>
          <a:extLst/>
        </p:spPr>
        <p:txBody>
          <a:bodyPr vert="horz" wrap="square" lIns="92075" tIns="46038" rIns="92075" bIns="46038" numCol="1" rtlCol="0" anchor="t" anchorCtr="0" compatLnSpc="1">
            <a:prstTxWarp prst="textNoShape">
              <a:avLst/>
            </a:prstTxWarp>
          </a:bodyPr>
          <a:lstStyle/>
          <a:p>
            <a:pPr marL="342900" indent="-342900" eaLnBrk="0" fontAlgn="base" hangingPunct="0">
              <a:lnSpc>
                <a:spcPct val="120000"/>
              </a:lnSpc>
              <a:spcBef>
                <a:spcPct val="50000"/>
              </a:spcBef>
              <a:spcAft>
                <a:spcPct val="0"/>
              </a:spcAft>
              <a:buClr>
                <a:schemeClr val="accent2"/>
              </a:buClr>
              <a:buSzPct val="75000"/>
            </a:pPr>
            <a:endParaRPr lang="pt-BR" sz="2800" b="1">
              <a:effectLst>
                <a:outerShdw blurRad="38100" dist="38100" dir="2700000" algn="tl">
                  <a:srgbClr val="000000">
                    <a:alpha val="43137"/>
                  </a:srgbClr>
                </a:outerShdw>
              </a:effectLst>
              <a:latin typeface="Arial" charset="0"/>
            </a:endParaRPr>
          </a:p>
        </p:txBody>
      </p:sp>
      <p:sp>
        <p:nvSpPr>
          <p:cNvPr id="7" name="Retângulo 6"/>
          <p:cNvSpPr/>
          <p:nvPr/>
        </p:nvSpPr>
        <p:spPr>
          <a:xfrm>
            <a:off x="8210897" y="2359361"/>
            <a:ext cx="1980852" cy="369332"/>
          </a:xfrm>
          <a:prstGeom prst="rect">
            <a:avLst/>
          </a:prstGeom>
        </p:spPr>
        <p:txBody>
          <a:bodyPr wrap="square">
            <a:spAutoFit/>
          </a:bodyPr>
          <a:lstStyle/>
          <a:p>
            <a:pPr algn="ctr"/>
            <a:r>
              <a:rPr lang="pt-BR" dirty="0">
                <a:effectLst>
                  <a:outerShdw blurRad="50800" dist="38100" dir="2700000" algn="tl" rotWithShape="0">
                    <a:prstClr val="black">
                      <a:alpha val="40000"/>
                    </a:prstClr>
                  </a:outerShdw>
                </a:effectLst>
                <a:ea typeface="Times New Roman" panose="02020603050405020304" pitchFamily="18" charset="0"/>
              </a:rPr>
              <a:t>BASE DE CÁLCULO</a:t>
            </a:r>
          </a:p>
        </p:txBody>
      </p:sp>
      <p:cxnSp>
        <p:nvCxnSpPr>
          <p:cNvPr id="8" name="Conector reto 7"/>
          <p:cNvCxnSpPr/>
          <p:nvPr/>
        </p:nvCxnSpPr>
        <p:spPr bwMode="auto">
          <a:xfrm>
            <a:off x="8210897" y="3198129"/>
            <a:ext cx="3203848"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tângulo 8"/>
          <p:cNvSpPr/>
          <p:nvPr/>
        </p:nvSpPr>
        <p:spPr bwMode="auto">
          <a:xfrm>
            <a:off x="8210897" y="3243199"/>
            <a:ext cx="1980852" cy="2141006"/>
          </a:xfrm>
          <a:prstGeom prst="rect">
            <a:avLst/>
          </a:prstGeom>
          <a:solidFill>
            <a:srgbClr val="EBA801"/>
          </a:solidFill>
          <a:ln>
            <a:noFill/>
          </a:ln>
          <a:effectLst/>
          <a:extLst/>
        </p:spPr>
        <p:txBody>
          <a:bodyPr vert="horz" wrap="square" lIns="92075" tIns="46038" rIns="92075" bIns="46038" numCol="1" rtlCol="0" anchor="t" anchorCtr="0" compatLnSpc="1">
            <a:prstTxWarp prst="textNoShape">
              <a:avLst/>
            </a:prstTxWarp>
          </a:bodyPr>
          <a:lstStyle/>
          <a:p>
            <a:pPr marL="342900" indent="-342900" eaLnBrk="0" fontAlgn="base" hangingPunct="0">
              <a:lnSpc>
                <a:spcPct val="120000"/>
              </a:lnSpc>
              <a:spcBef>
                <a:spcPct val="50000"/>
              </a:spcBef>
              <a:spcAft>
                <a:spcPct val="0"/>
              </a:spcAft>
              <a:buClr>
                <a:schemeClr val="accent2"/>
              </a:buClr>
              <a:buSzPct val="75000"/>
            </a:pPr>
            <a:endParaRPr lang="pt-BR" sz="2800" b="1">
              <a:effectLst>
                <a:outerShdw blurRad="38100" dist="38100" dir="2700000" algn="tl">
                  <a:srgbClr val="000000">
                    <a:alpha val="43137"/>
                  </a:srgbClr>
                </a:outerShdw>
              </a:effectLst>
              <a:latin typeface="Arial" charset="0"/>
            </a:endParaRPr>
          </a:p>
        </p:txBody>
      </p:sp>
      <p:sp>
        <p:nvSpPr>
          <p:cNvPr id="10" name="Retângulo 9"/>
          <p:cNvSpPr/>
          <p:nvPr/>
        </p:nvSpPr>
        <p:spPr>
          <a:xfrm rot="16200000">
            <a:off x="6363589" y="3381570"/>
            <a:ext cx="3294506" cy="400110"/>
          </a:xfrm>
          <a:prstGeom prst="rect">
            <a:avLst/>
          </a:prstGeom>
        </p:spPr>
        <p:txBody>
          <a:bodyPr wrap="square">
            <a:spAutoFit/>
          </a:bodyPr>
          <a:lstStyle/>
          <a:p>
            <a:pPr algn="ctr"/>
            <a:r>
              <a:rPr lang="pt-BR" sz="2000" dirty="0">
                <a:effectLst>
                  <a:outerShdw blurRad="50800" dist="38100" dir="2700000" algn="tl" rotWithShape="0">
                    <a:prstClr val="black">
                      <a:alpha val="40000"/>
                    </a:prstClr>
                  </a:outerShdw>
                </a:effectLst>
                <a:ea typeface="Times New Roman" panose="02020603050405020304" pitchFamily="18" charset="0"/>
              </a:rPr>
              <a:t>BENEFÍCIO HIPOTÉTICO</a:t>
            </a:r>
          </a:p>
        </p:txBody>
      </p:sp>
      <p:sp>
        <p:nvSpPr>
          <p:cNvPr id="11" name="Retângulo 10"/>
          <p:cNvSpPr/>
          <p:nvPr/>
        </p:nvSpPr>
        <p:spPr>
          <a:xfrm>
            <a:off x="8180699" y="4009794"/>
            <a:ext cx="1980852" cy="369332"/>
          </a:xfrm>
          <a:prstGeom prst="rect">
            <a:avLst/>
          </a:prstGeom>
        </p:spPr>
        <p:txBody>
          <a:bodyPr wrap="square">
            <a:spAutoFit/>
          </a:bodyPr>
          <a:lstStyle/>
          <a:p>
            <a:pPr algn="ctr"/>
            <a:r>
              <a:rPr lang="pt-BR" dirty="0" smtClean="0">
                <a:effectLst>
                  <a:outerShdw blurRad="50800" dist="38100" dir="2700000" algn="tl" rotWithShape="0">
                    <a:prstClr val="black">
                      <a:alpha val="40000"/>
                    </a:prstClr>
                  </a:outerShdw>
                </a:effectLst>
                <a:ea typeface="Times New Roman" panose="02020603050405020304" pitchFamily="18" charset="0"/>
              </a:rPr>
              <a:t>RPPS</a:t>
            </a:r>
            <a:endParaRPr lang="pt-BR" dirty="0">
              <a:effectLst>
                <a:outerShdw blurRad="50800" dist="38100" dir="2700000" algn="tl" rotWithShape="0">
                  <a:prstClr val="black">
                    <a:alpha val="40000"/>
                  </a:prstClr>
                </a:outerShdw>
              </a:effectLst>
              <a:ea typeface="Times New Roman" panose="02020603050405020304" pitchFamily="18" charset="0"/>
            </a:endParaRPr>
          </a:p>
        </p:txBody>
      </p:sp>
      <p:sp>
        <p:nvSpPr>
          <p:cNvPr id="12" name="Retângulo 11"/>
          <p:cNvSpPr/>
          <p:nvPr/>
        </p:nvSpPr>
        <p:spPr>
          <a:xfrm>
            <a:off x="10149369" y="2803340"/>
            <a:ext cx="1368152" cy="369332"/>
          </a:xfrm>
          <a:prstGeom prst="rect">
            <a:avLst/>
          </a:prstGeom>
        </p:spPr>
        <p:txBody>
          <a:bodyPr wrap="square">
            <a:spAutoFit/>
          </a:bodyPr>
          <a:lstStyle/>
          <a:p>
            <a:r>
              <a:rPr lang="pt-BR" dirty="0">
                <a:ea typeface="Times New Roman" panose="02020603050405020304" pitchFamily="18" charset="0"/>
              </a:rPr>
              <a:t>Teto RGPS</a:t>
            </a:r>
          </a:p>
        </p:txBody>
      </p:sp>
    </p:spTree>
    <p:extLst>
      <p:ext uri="{BB962C8B-B14F-4D97-AF65-F5344CB8AC3E}">
        <p14:creationId xmlns:p14="http://schemas.microsoft.com/office/powerpoint/2010/main" val="1106679259"/>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2948" name="Text Box 4"/>
          <p:cNvSpPr txBox="1">
            <a:spLocks noChangeArrowheads="1"/>
          </p:cNvSpPr>
          <p:nvPr/>
        </p:nvSpPr>
        <p:spPr bwMode="auto">
          <a:xfrm>
            <a:off x="665859" y="477748"/>
            <a:ext cx="6281256"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gn="ctr">
              <a:spcBef>
                <a:spcPts val="600"/>
              </a:spcBef>
            </a:pPr>
            <a:r>
              <a:rPr lang="pt-BR" altLang="pt-BR" sz="2800" spc="-50" dirty="0" smtClean="0">
                <a:solidFill>
                  <a:srgbClr val="663300"/>
                </a:solidFill>
                <a:effectLst>
                  <a:outerShdw blurRad="38100" dist="38100" dir="2700000" algn="tl">
                    <a:srgbClr val="000000"/>
                  </a:outerShdw>
                </a:effectLst>
                <a:latin typeface="Arial Black" panose="020B0A04020102020204" pitchFamily="34" charset="0"/>
              </a:rPr>
              <a:t>BENEFÍCIO ESPECIAL</a:t>
            </a:r>
            <a:endParaRPr lang="pt-BR" altLang="pt-BR" sz="2800" spc="-50" dirty="0">
              <a:solidFill>
                <a:srgbClr val="663300"/>
              </a:solidFill>
              <a:effectLst>
                <a:outerShdw blurRad="38100" dist="38100" dir="2700000" algn="tl">
                  <a:srgbClr val="000000"/>
                </a:outerShdw>
              </a:effectLst>
              <a:latin typeface="Arial Black" panose="020B0A04020102020204" pitchFamily="34" charset="0"/>
            </a:endParaRPr>
          </a:p>
        </p:txBody>
      </p:sp>
      <p:sp>
        <p:nvSpPr>
          <p:cNvPr id="2" name="Retângulo 1"/>
          <p:cNvSpPr/>
          <p:nvPr/>
        </p:nvSpPr>
        <p:spPr>
          <a:xfrm>
            <a:off x="0" y="1801706"/>
            <a:ext cx="10076315" cy="4001095"/>
          </a:xfrm>
          <a:prstGeom prst="rect">
            <a:avLst/>
          </a:prstGeom>
        </p:spPr>
        <p:txBody>
          <a:bodyPr wrap="square">
            <a:spAutoFit/>
          </a:bodyPr>
          <a:lstStyle/>
          <a:p>
            <a:pPr>
              <a:buClr>
                <a:srgbClr val="C00000"/>
              </a:buClr>
              <a:buSzPct val="140000"/>
              <a:buFont typeface="Wingdings" panose="05000000000000000000" pitchFamily="2" charset="2"/>
              <a:buChar char="v"/>
            </a:pPr>
            <a:r>
              <a:rPr lang="pt-BR" sz="2600" dirty="0"/>
              <a:t> EXISTEM </a:t>
            </a:r>
            <a:r>
              <a:rPr lang="pt-BR" sz="2600" dirty="0" smtClean="0"/>
              <a:t>FÓRMULAS </a:t>
            </a:r>
            <a:r>
              <a:rPr lang="pt-BR" sz="2600" dirty="0"/>
              <a:t>DE </a:t>
            </a:r>
            <a:r>
              <a:rPr lang="pt-BR" sz="2600" dirty="0" smtClean="0"/>
              <a:t>CÁLCULO PARA O “</a:t>
            </a:r>
            <a:r>
              <a:rPr lang="pt-BR" sz="2600" dirty="0"/>
              <a:t>BENEFÍCIO ESPECIAL</a:t>
            </a:r>
            <a:r>
              <a:rPr lang="pt-BR" sz="2600" dirty="0" smtClean="0"/>
              <a:t>”, COMO EXEMPLO O </a:t>
            </a:r>
            <a:r>
              <a:rPr lang="pt-BR" sz="2600" dirty="0"/>
              <a:t>ADOTADO PELA UNIÃO (LEI 12.618/12 - FUNPRESP</a:t>
            </a:r>
            <a:r>
              <a:rPr lang="pt-BR" sz="2600" dirty="0" smtClean="0"/>
              <a:t>):</a:t>
            </a:r>
          </a:p>
          <a:p>
            <a:pPr>
              <a:buSzPct val="150000"/>
              <a:buFont typeface="Wingdings" panose="05000000000000000000" pitchFamily="2" charset="2"/>
              <a:buChar char="v"/>
            </a:pPr>
            <a:endParaRPr lang="pt-BR" sz="2600" dirty="0" smtClean="0"/>
          </a:p>
          <a:p>
            <a:pPr>
              <a:buSzPct val="150000"/>
              <a:buFont typeface="Wingdings" panose="05000000000000000000" pitchFamily="2" charset="2"/>
              <a:buChar char="v"/>
            </a:pPr>
            <a:endParaRPr lang="pt-BR" sz="2600" dirty="0"/>
          </a:p>
          <a:p>
            <a:pPr>
              <a:buSzPct val="150000"/>
            </a:pPr>
            <a:r>
              <a:rPr lang="pt-BR" sz="2400" b="1" dirty="0">
                <a:solidFill>
                  <a:srgbClr val="C00000"/>
                </a:solidFill>
                <a:effectLst>
                  <a:outerShdw blurRad="38100" dist="38100" dir="2700000" algn="tl">
                    <a:srgbClr val="000000">
                      <a:alpha val="43137"/>
                    </a:srgbClr>
                  </a:outerShdw>
                </a:effectLst>
              </a:rPr>
              <a:t>BE= (MÉDIA </a:t>
            </a:r>
            <a:r>
              <a:rPr lang="pt-BR" sz="2400" b="1" dirty="0" smtClean="0">
                <a:solidFill>
                  <a:srgbClr val="C00000"/>
                </a:solidFill>
                <a:effectLst>
                  <a:outerShdw blurRad="38100" dist="38100" dir="2700000" algn="tl">
                    <a:srgbClr val="000000">
                      <a:alpha val="43137"/>
                    </a:srgbClr>
                  </a:outerShdw>
                </a:effectLst>
              </a:rPr>
              <a:t>80</a:t>
            </a:r>
            <a:r>
              <a:rPr lang="pt-BR" sz="2400" b="1" dirty="0">
                <a:solidFill>
                  <a:srgbClr val="C00000"/>
                </a:solidFill>
                <a:effectLst>
                  <a:outerShdw blurRad="38100" dist="38100" dir="2700000" algn="tl">
                    <a:srgbClr val="000000">
                      <a:alpha val="43137"/>
                    </a:srgbClr>
                  </a:outerShdw>
                </a:effectLst>
              </a:rPr>
              <a:t>% MAIORES SAL.CONTR (-) TETO RGPS) X </a:t>
            </a:r>
            <a:r>
              <a:rPr lang="pt-BR" sz="2400" b="1" dirty="0" smtClean="0">
                <a:solidFill>
                  <a:srgbClr val="C00000"/>
                </a:solidFill>
                <a:effectLst>
                  <a:outerShdw blurRad="38100" dist="38100" dir="2700000" algn="tl">
                    <a:srgbClr val="000000">
                      <a:alpha val="43137"/>
                    </a:srgbClr>
                  </a:outerShdw>
                </a:effectLst>
              </a:rPr>
              <a:t>   </a:t>
            </a:r>
          </a:p>
          <a:p>
            <a:pPr>
              <a:buSzPct val="150000"/>
            </a:pPr>
            <a:endParaRPr lang="pt-BR" sz="2600" dirty="0"/>
          </a:p>
          <a:p>
            <a:pPr>
              <a:buSzPct val="150000"/>
            </a:pPr>
            <a:r>
              <a:rPr lang="pt-BR" sz="2000" dirty="0"/>
              <a:t>(*) 455 (35 ANOS) SE HOMEM</a:t>
            </a:r>
            <a:r>
              <a:rPr lang="pt-BR" sz="2000" dirty="0" smtClean="0"/>
              <a:t>,</a:t>
            </a:r>
          </a:p>
          <a:p>
            <a:pPr>
              <a:buSzPct val="150000"/>
            </a:pPr>
            <a:r>
              <a:rPr lang="pt-BR" sz="2000" dirty="0"/>
              <a:t> </a:t>
            </a:r>
            <a:r>
              <a:rPr lang="pt-BR" sz="2000" dirty="0" smtClean="0"/>
              <a:t>     </a:t>
            </a:r>
            <a:r>
              <a:rPr lang="pt-BR" sz="2000" dirty="0"/>
              <a:t>390 (30 ANOS) SE MULHER OU PROFESSOR DE EDUC. INFANTIL E ENSINO FUND. </a:t>
            </a:r>
            <a:r>
              <a:rPr lang="pt-BR" sz="2000" dirty="0" smtClean="0"/>
              <a:t>E</a:t>
            </a:r>
          </a:p>
          <a:p>
            <a:pPr>
              <a:buSzPct val="150000"/>
            </a:pPr>
            <a:r>
              <a:rPr lang="pt-BR" sz="2000" dirty="0"/>
              <a:t> </a:t>
            </a:r>
            <a:r>
              <a:rPr lang="pt-BR" sz="2000" dirty="0" smtClean="0"/>
              <a:t>     </a:t>
            </a:r>
            <a:r>
              <a:rPr lang="pt-BR" sz="2000" dirty="0"/>
              <a:t>325 (25 ANOS) SE PROFESSORA DE EDUC. INFANTIL E DO ENSINO FUND. </a:t>
            </a:r>
          </a:p>
          <a:p>
            <a:pPr>
              <a:buSzPct val="150000"/>
            </a:pPr>
            <a:endParaRPr lang="pt-BR" sz="2000" dirty="0"/>
          </a:p>
          <a:p>
            <a:pPr>
              <a:buSzPct val="150000"/>
            </a:pPr>
            <a:endParaRPr lang="pt-BR" sz="2000" dirty="0"/>
          </a:p>
        </p:txBody>
      </p:sp>
      <p:pic>
        <p:nvPicPr>
          <p:cNvPr id="5" name="Imagem 4">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4" name="Arco 3"/>
          <p:cNvSpPr/>
          <p:nvPr/>
        </p:nvSpPr>
        <p:spPr>
          <a:xfrm rot="2738324">
            <a:off x="8685640" y="3254663"/>
            <a:ext cx="914400" cy="914400"/>
          </a:xfrm>
          <a:prstGeom prst="arc">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9" name="Retângulo 8"/>
          <p:cNvSpPr/>
          <p:nvPr/>
        </p:nvSpPr>
        <p:spPr>
          <a:xfrm>
            <a:off x="7108415" y="3296366"/>
            <a:ext cx="2417422" cy="830997"/>
          </a:xfrm>
          <a:prstGeom prst="rect">
            <a:avLst/>
          </a:prstGeom>
        </p:spPr>
        <p:txBody>
          <a:bodyPr wrap="square">
            <a:spAutoFit/>
          </a:bodyPr>
          <a:lstStyle/>
          <a:p>
            <a:pPr>
              <a:buSzPct val="150000"/>
            </a:pPr>
            <a:r>
              <a:rPr lang="pt-BR" sz="2400" dirty="0" smtClean="0">
                <a:effectLst>
                  <a:outerShdw blurRad="38100" dist="38100" dir="2700000" algn="tl">
                    <a:srgbClr val="000000">
                      <a:alpha val="43137"/>
                    </a:srgbClr>
                  </a:outerShdw>
                </a:effectLst>
              </a:rPr>
              <a:t>  </a:t>
            </a:r>
            <a:r>
              <a:rPr lang="pt-BR" sz="2400" u="sng" dirty="0" smtClean="0">
                <a:effectLst>
                  <a:outerShdw blurRad="38100" dist="38100" dir="2700000" algn="tl">
                    <a:srgbClr val="000000">
                      <a:alpha val="43137"/>
                    </a:srgbClr>
                  </a:outerShdw>
                </a:effectLst>
              </a:rPr>
              <a:t> </a:t>
            </a:r>
            <a:r>
              <a:rPr lang="pt-BR" sz="2400" b="1" u="sng" dirty="0" smtClean="0">
                <a:solidFill>
                  <a:srgbClr val="C00000"/>
                </a:solidFill>
                <a:effectLst>
                  <a:outerShdw blurRad="38100" dist="38100" dir="2700000" algn="tl">
                    <a:srgbClr val="000000">
                      <a:alpha val="43137"/>
                    </a:srgbClr>
                  </a:outerShdw>
                </a:effectLst>
              </a:rPr>
              <a:t>QT </a:t>
            </a:r>
            <a:r>
              <a:rPr lang="pt-BR" sz="2400" b="1" u="sng" dirty="0">
                <a:solidFill>
                  <a:srgbClr val="C00000"/>
                </a:solidFill>
                <a:effectLst>
                  <a:outerShdw blurRad="38100" dist="38100" dir="2700000" algn="tl">
                    <a:srgbClr val="000000">
                      <a:alpha val="43137"/>
                    </a:srgbClr>
                  </a:outerShdw>
                </a:effectLst>
              </a:rPr>
              <a:t>CONTR </a:t>
            </a:r>
            <a:r>
              <a:rPr lang="pt-BR" sz="2400" b="1" u="sng" dirty="0" smtClean="0">
                <a:solidFill>
                  <a:srgbClr val="C00000"/>
                </a:solidFill>
                <a:effectLst>
                  <a:outerShdw blurRad="38100" dist="38100" dir="2700000" algn="tl">
                    <a:srgbClr val="000000">
                      <a:alpha val="43137"/>
                    </a:srgbClr>
                  </a:outerShdw>
                </a:effectLst>
              </a:rPr>
              <a:t>RPPS</a:t>
            </a:r>
          </a:p>
          <a:p>
            <a:pPr>
              <a:buSzPct val="150000"/>
            </a:pPr>
            <a:r>
              <a:rPr lang="pt-BR" sz="2400" b="1" dirty="0" smtClean="0">
                <a:solidFill>
                  <a:srgbClr val="C00000"/>
                </a:solidFill>
                <a:effectLst>
                  <a:outerShdw blurRad="38100" dist="38100" dir="2700000" algn="tl">
                    <a:srgbClr val="000000">
                      <a:alpha val="43137"/>
                    </a:srgbClr>
                  </a:outerShdw>
                </a:effectLst>
              </a:rPr>
              <a:t>   TEMPO </a:t>
            </a:r>
            <a:r>
              <a:rPr lang="pt-BR" sz="2400" b="1" dirty="0">
                <a:solidFill>
                  <a:srgbClr val="C00000"/>
                </a:solidFill>
                <a:effectLst>
                  <a:outerShdw blurRad="38100" dist="38100" dir="2700000" algn="tl">
                    <a:srgbClr val="000000">
                      <a:alpha val="43137"/>
                    </a:srgbClr>
                  </a:outerShdw>
                </a:effectLst>
              </a:rPr>
              <a:t>TOTAL</a:t>
            </a:r>
            <a:r>
              <a:rPr lang="pt-BR" sz="2400" b="1" dirty="0" smtClean="0">
                <a:solidFill>
                  <a:srgbClr val="C00000"/>
                </a:solidFill>
                <a:effectLst>
                  <a:outerShdw blurRad="38100" dist="38100" dir="2700000" algn="tl">
                    <a:srgbClr val="000000">
                      <a:alpha val="43137"/>
                    </a:srgbClr>
                  </a:outerShdw>
                </a:effectLst>
              </a:rPr>
              <a:t>*</a:t>
            </a:r>
            <a:endParaRPr lang="pt-BR" sz="2000" b="1" dirty="0">
              <a:solidFill>
                <a:srgbClr val="C00000"/>
              </a:solidFill>
              <a:effectLst>
                <a:outerShdw blurRad="38100" dist="38100" dir="2700000" algn="tl">
                  <a:srgbClr val="000000">
                    <a:alpha val="43137"/>
                  </a:srgbClr>
                </a:outerShdw>
              </a:effectLst>
            </a:endParaRPr>
          </a:p>
        </p:txBody>
      </p:sp>
      <p:sp>
        <p:nvSpPr>
          <p:cNvPr id="10" name="Arco 9"/>
          <p:cNvSpPr/>
          <p:nvPr/>
        </p:nvSpPr>
        <p:spPr>
          <a:xfrm rot="12182890">
            <a:off x="7241462" y="2972825"/>
            <a:ext cx="690846" cy="1061677"/>
          </a:xfrm>
          <a:prstGeom prst="arc">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265193246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81250" name="Rectangle 2"/>
          <p:cNvSpPr>
            <a:spLocks noGrp="1" noChangeArrowheads="1"/>
          </p:cNvSpPr>
          <p:nvPr>
            <p:ph type="title"/>
          </p:nvPr>
        </p:nvSpPr>
        <p:spPr/>
        <p:txBody>
          <a:bodyPr>
            <a:normAutofit fontScale="90000"/>
          </a:bodyPr>
          <a:lstStyle/>
          <a:p>
            <a:r>
              <a:rPr lang="pt-BR" altLang="pt-BR" smtClean="0"/>
              <a:t/>
            </a:r>
            <a:br>
              <a:rPr lang="pt-BR" altLang="pt-BR" smtClean="0"/>
            </a:br>
            <a:endParaRPr lang="pt-BR" altLang="pt-BR" smtClean="0"/>
          </a:p>
        </p:txBody>
      </p:sp>
      <p:sp>
        <p:nvSpPr>
          <p:cNvPr id="3381251" name="Rectangle 3"/>
          <p:cNvSpPr>
            <a:spLocks noGrp="1" noChangeArrowheads="1"/>
          </p:cNvSpPr>
          <p:nvPr>
            <p:ph type="body" sz="half" idx="1"/>
          </p:nvPr>
        </p:nvSpPr>
        <p:spPr bwMode="auto">
          <a:xfrm>
            <a:off x="0" y="491332"/>
            <a:ext cx="8642350" cy="4929188"/>
          </a:xfrm>
          <a:ln>
            <a:miter lim="800000"/>
            <a:headEnd/>
            <a:tailEnd/>
          </a:ln>
        </p:spPr>
        <p:txBody>
          <a:bodyPr vert="horz" wrap="square" lIns="91440" tIns="45720" rIns="91440" bIns="45720" numCol="1" rtlCol="0" anchor="t" anchorCtr="0" compatLnSpc="1">
            <a:prstTxWarp prst="textNoShape">
              <a:avLst/>
            </a:prstTxWarp>
            <a:normAutofit/>
          </a:bodyPr>
          <a:lstStyle/>
          <a:p>
            <a:pPr marL="0" indent="0" algn="ctr">
              <a:buClr>
                <a:srgbClr val="CC0000"/>
              </a:buClr>
              <a:buSzPct val="105000"/>
              <a:buNone/>
              <a:defRPr/>
            </a:pPr>
            <a:r>
              <a:rPr lang="pt-BR" sz="4600" b="1" dirty="0">
                <a:solidFill>
                  <a:srgbClr val="008080"/>
                </a:solidFill>
                <a:effectLst>
                  <a:outerShdw blurRad="38100" dist="38100" dir="2700000" algn="tl">
                    <a:srgbClr val="000000"/>
                  </a:outerShdw>
                </a:effectLst>
                <a:latin typeface="Verdana" pitchFamily="34" charset="0"/>
              </a:rPr>
              <a:t>CUSTEIO  X  BENEFÍCIO</a:t>
            </a:r>
            <a:endParaRPr lang="pt-BR" sz="2900" b="1" dirty="0">
              <a:solidFill>
                <a:srgbClr val="008080"/>
              </a:solidFill>
              <a:effectLst>
                <a:outerShdw blurRad="38100" dist="38100" dir="2700000" algn="tl">
                  <a:srgbClr val="000000"/>
                </a:outerShdw>
              </a:effectLst>
              <a:latin typeface="Verdana" pitchFamily="34" charset="0"/>
            </a:endParaRPr>
          </a:p>
          <a:p>
            <a:pPr marL="0" indent="0" algn="ctr">
              <a:buClr>
                <a:srgbClr val="CC0000"/>
              </a:buClr>
              <a:buSzPct val="105000"/>
              <a:buNone/>
              <a:defRPr/>
            </a:pPr>
            <a:endParaRPr lang="pt-BR" sz="2900" b="1" dirty="0">
              <a:latin typeface="Verdana" pitchFamily="34" charset="0"/>
            </a:endParaRPr>
          </a:p>
        </p:txBody>
      </p:sp>
      <p:sp>
        <p:nvSpPr>
          <p:cNvPr id="30724"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graphicFrame>
        <p:nvGraphicFramePr>
          <p:cNvPr id="3381257" name="Object 9"/>
          <p:cNvGraphicFramePr>
            <a:graphicFrameLocks noGrp="1" noChangeAspect="1"/>
          </p:cNvGraphicFramePr>
          <p:nvPr>
            <p:ph sz="half" idx="2"/>
            <p:extLst>
              <p:ext uri="{D42A27DB-BD31-4B8C-83A1-F6EECF244321}">
                <p14:modId xmlns:p14="http://schemas.microsoft.com/office/powerpoint/2010/main" val="291318529"/>
              </p:ext>
            </p:extLst>
          </p:nvPr>
        </p:nvGraphicFramePr>
        <p:xfrm>
          <a:off x="3188230" y="2417322"/>
          <a:ext cx="3668712" cy="2700338"/>
        </p:xfrm>
        <a:graphic>
          <a:graphicData uri="http://schemas.openxmlformats.org/presentationml/2006/ole">
            <mc:AlternateContent xmlns:mc="http://schemas.openxmlformats.org/markup-compatibility/2006">
              <mc:Choice xmlns:v="urn:schemas-microsoft-com:vml" Requires="v">
                <p:oleObj spid="_x0000_s4112" name="Clip" r:id="rId3" imgW="4749800" imgH="3492489" progId="">
                  <p:embed/>
                </p:oleObj>
              </mc:Choice>
              <mc:Fallback>
                <p:oleObj name="Clip" r:id="rId3" imgW="4749800" imgH="3492489" progId="">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8230" y="2417322"/>
                        <a:ext cx="3668712" cy="270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 name="Imagem 5">
            <a:extLst>
              <a:ext uri="{FF2B5EF4-FFF2-40B4-BE49-F238E27FC236}">
                <a16:creationId xmlns:a16="http://schemas.microsoft.com/office/drawing/2014/main" xmlns="" id="{0CB5D06C-4E5A-4148-A9EA-1D1CC0A55B38}"/>
              </a:ext>
            </a:extLst>
          </p:cNvPr>
          <p:cNvPicPr>
            <a:picLocks noChangeAspect="1"/>
          </p:cNvPicPr>
          <p:nvPr/>
        </p:nvPicPr>
        <p:blipFill>
          <a:blip r:embed="rId5"/>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1831619199"/>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381250"/>
                                        </p:tgtEl>
                                        <p:attrNameLst>
                                          <p:attrName>style.visibility</p:attrName>
                                        </p:attrNameLst>
                                      </p:cBhvr>
                                      <p:to>
                                        <p:strVal val="visible"/>
                                      </p:to>
                                    </p:set>
                                    <p:anim calcmode="lin" valueType="num">
                                      <p:cBhvr>
                                        <p:cTn id="7" dur="500" fill="hold"/>
                                        <p:tgtEl>
                                          <p:spTgt spid="3381250"/>
                                        </p:tgtEl>
                                        <p:attrNameLst>
                                          <p:attrName>ppt_w</p:attrName>
                                        </p:attrNameLst>
                                      </p:cBhvr>
                                      <p:tavLst>
                                        <p:tav tm="0">
                                          <p:val>
                                            <p:fltVal val="0"/>
                                          </p:val>
                                        </p:tav>
                                        <p:tav tm="100000">
                                          <p:val>
                                            <p:strVal val="#ppt_w"/>
                                          </p:val>
                                        </p:tav>
                                      </p:tavLst>
                                    </p:anim>
                                    <p:anim calcmode="lin" valueType="num">
                                      <p:cBhvr>
                                        <p:cTn id="8" dur="500" fill="hold"/>
                                        <p:tgtEl>
                                          <p:spTgt spid="3381250"/>
                                        </p:tgtEl>
                                        <p:attrNameLst>
                                          <p:attrName>ppt_h</p:attrName>
                                        </p:attrNameLst>
                                      </p:cBhvr>
                                      <p:tavLst>
                                        <p:tav tm="0">
                                          <p:val>
                                            <p:fltVal val="0"/>
                                          </p:val>
                                        </p:tav>
                                        <p:tav tm="100000">
                                          <p:val>
                                            <p:strVal val="#ppt_h"/>
                                          </p:val>
                                        </p:tav>
                                      </p:tavLst>
                                    </p:anim>
                                    <p:anim calcmode="lin" valueType="num">
                                      <p:cBhvr>
                                        <p:cTn id="9" dur="500" fill="hold"/>
                                        <p:tgtEl>
                                          <p:spTgt spid="3381250"/>
                                        </p:tgtEl>
                                        <p:attrNameLst>
                                          <p:attrName>ppt_x</p:attrName>
                                        </p:attrNameLst>
                                      </p:cBhvr>
                                      <p:tavLst>
                                        <p:tav tm="0">
                                          <p:val>
                                            <p:fltVal val="0.5"/>
                                          </p:val>
                                        </p:tav>
                                        <p:tav tm="100000">
                                          <p:val>
                                            <p:strVal val="#ppt_x"/>
                                          </p:val>
                                        </p:tav>
                                      </p:tavLst>
                                    </p:anim>
                                    <p:anim calcmode="lin" valueType="num">
                                      <p:cBhvr>
                                        <p:cTn id="10" dur="500" fill="hold"/>
                                        <p:tgtEl>
                                          <p:spTgt spid="3381250"/>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500"/>
                            </p:stCondLst>
                            <p:childTnLst>
                              <p:par>
                                <p:cTn id="12" presetID="9" presetClass="entr" presetSubtype="0" fill="hold" nodeType="afterEffect">
                                  <p:stCondLst>
                                    <p:cond delay="0"/>
                                  </p:stCondLst>
                                  <p:childTnLst>
                                    <p:set>
                                      <p:cBhvr>
                                        <p:cTn id="13" dur="1" fill="hold">
                                          <p:stCondLst>
                                            <p:cond delay="0"/>
                                          </p:stCondLst>
                                        </p:cTn>
                                        <p:tgtEl>
                                          <p:spTgt spid="3381257"/>
                                        </p:tgtEl>
                                        <p:attrNameLst>
                                          <p:attrName>style.visibility</p:attrName>
                                        </p:attrNameLst>
                                      </p:cBhvr>
                                      <p:to>
                                        <p:strVal val="visible"/>
                                      </p:to>
                                    </p:set>
                                    <p:animEffect transition="in" filter="dissolve">
                                      <p:cBhvr>
                                        <p:cTn id="14" dur="500"/>
                                        <p:tgtEl>
                                          <p:spTgt spid="3381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5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1010" name="Oval 2"/>
          <p:cNvSpPr>
            <a:spLocks noChangeArrowheads="1"/>
          </p:cNvSpPr>
          <p:nvPr/>
        </p:nvSpPr>
        <p:spPr bwMode="auto">
          <a:xfrm rot="717456">
            <a:off x="417032" y="2682536"/>
            <a:ext cx="3355975" cy="2225675"/>
          </a:xfrm>
          <a:prstGeom prst="ellipse">
            <a:avLst/>
          </a:prstGeom>
          <a:noFill/>
          <a:ln w="9525">
            <a:solidFill>
              <a:srgbClr val="006666"/>
            </a:solidFill>
            <a:round/>
            <a:headEnd/>
            <a:tailEnd/>
          </a:ln>
          <a:effectLst/>
          <a:scene3d>
            <a:camera prst="legacyPerspectiveFront">
              <a:rot lat="1500000" lon="20099999" rev="0"/>
            </a:camera>
            <a:lightRig rig="legacyFlat4" dir="t"/>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1747" name="WordArt 3"/>
          <p:cNvSpPr>
            <a:spLocks noChangeArrowheads="1" noChangeShapeType="1" noTextEdit="1"/>
          </p:cNvSpPr>
          <p:nvPr/>
        </p:nvSpPr>
        <p:spPr bwMode="auto">
          <a:xfrm>
            <a:off x="808937" y="3197376"/>
            <a:ext cx="2192338" cy="8286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pt-BR" sz="3600" kern="10" dirty="0">
                <a:gradFill rotWithShape="1">
                  <a:gsLst>
                    <a:gs pos="0">
                      <a:srgbClr val="003B3B"/>
                    </a:gs>
                    <a:gs pos="50000">
                      <a:srgbClr val="008080"/>
                    </a:gs>
                    <a:gs pos="100000">
                      <a:srgbClr val="003B3B"/>
                    </a:gs>
                  </a:gsLst>
                  <a:lin ang="2700000" scaled="1"/>
                </a:gradFill>
                <a:effectLst>
                  <a:prstShdw prst="shdw17" dist="17961" dir="13500000">
                    <a:srgbClr val="004D4D"/>
                  </a:prstShdw>
                </a:effectLst>
                <a:latin typeface="Arial Black" panose="020B0A04020102020204" pitchFamily="34" charset="0"/>
              </a:rPr>
              <a:t>CONTRIB</a:t>
            </a:r>
          </a:p>
        </p:txBody>
      </p:sp>
      <p:sp>
        <p:nvSpPr>
          <p:cNvPr id="3371012" name="AutoShape 4"/>
          <p:cNvSpPr>
            <a:spLocks noChangeArrowheads="1"/>
          </p:cNvSpPr>
          <p:nvPr/>
        </p:nvSpPr>
        <p:spPr bwMode="auto">
          <a:xfrm rot="-1239955">
            <a:off x="3049764" y="1898109"/>
            <a:ext cx="1447800" cy="685800"/>
          </a:xfrm>
          <a:prstGeom prst="rightArrow">
            <a:avLst>
              <a:gd name="adj1" fmla="val 22315"/>
              <a:gd name="adj2" fmla="val 55153"/>
            </a:avLst>
          </a:prstGeom>
          <a:gradFill rotWithShape="0">
            <a:gsLst>
              <a:gs pos="0">
                <a:srgbClr val="006666">
                  <a:gamma/>
                  <a:tint val="33725"/>
                  <a:invGamma/>
                </a:srgbClr>
              </a:gs>
              <a:gs pos="100000">
                <a:srgbClr val="006666"/>
              </a:gs>
            </a:gsLst>
            <a:lin ang="2700000" scaled="1"/>
          </a:gra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371013" name="AutoShape 5"/>
          <p:cNvSpPr>
            <a:spLocks noChangeArrowheads="1"/>
          </p:cNvSpPr>
          <p:nvPr/>
        </p:nvSpPr>
        <p:spPr bwMode="auto">
          <a:xfrm rot="1865670">
            <a:off x="2819352" y="4289927"/>
            <a:ext cx="1524000" cy="522288"/>
          </a:xfrm>
          <a:prstGeom prst="rightArrow">
            <a:avLst>
              <a:gd name="adj1" fmla="val 41620"/>
              <a:gd name="adj2" fmla="val 78730"/>
            </a:avLst>
          </a:prstGeom>
          <a:gradFill rotWithShape="0">
            <a:gsLst>
              <a:gs pos="0">
                <a:srgbClr val="006666">
                  <a:gamma/>
                  <a:tint val="33725"/>
                  <a:invGamma/>
                </a:srgbClr>
              </a:gs>
              <a:gs pos="100000">
                <a:srgbClr val="006666"/>
              </a:gs>
            </a:gsLst>
            <a:lin ang="2700000" scaled="1"/>
          </a:gra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371014" name="Text Box 6"/>
          <p:cNvSpPr txBox="1">
            <a:spLocks noChangeArrowheads="1"/>
          </p:cNvSpPr>
          <p:nvPr/>
        </p:nvSpPr>
        <p:spPr bwMode="auto">
          <a:xfrm>
            <a:off x="-491067" y="62302"/>
            <a:ext cx="7772400" cy="523220"/>
          </a:xfrm>
          <a:prstGeom prst="rect">
            <a:avLst/>
          </a:prstGeom>
          <a:noFill/>
          <a:ln w="9525">
            <a:noFill/>
            <a:miter lim="800000"/>
            <a:headEnd/>
            <a:tailEnd/>
          </a:ln>
          <a:effectLst/>
        </p:spPr>
        <p:txBody>
          <a:bodyPr>
            <a:spAutoFit/>
          </a:bodyPr>
          <a:lstStyle/>
          <a:p>
            <a:pPr algn="ctr">
              <a:defRPr/>
            </a:pPr>
            <a:r>
              <a:rPr lang="pt-BR" sz="2800" dirty="0">
                <a:solidFill>
                  <a:srgbClr val="663300"/>
                </a:solidFill>
                <a:effectLst>
                  <a:outerShdw blurRad="38100" dist="38100" dir="2700000" algn="tl">
                    <a:srgbClr val="000000"/>
                  </a:outerShdw>
                </a:effectLst>
                <a:latin typeface="Arial Black" panose="020B0A04020102020204" pitchFamily="34" charset="0"/>
              </a:rPr>
              <a:t>PLANO DE CUSTEIO</a:t>
            </a:r>
          </a:p>
        </p:txBody>
      </p:sp>
      <p:sp>
        <p:nvSpPr>
          <p:cNvPr id="3371015" name="AutoShape 7"/>
          <p:cNvSpPr>
            <a:spLocks noChangeArrowheads="1"/>
          </p:cNvSpPr>
          <p:nvPr/>
        </p:nvSpPr>
        <p:spPr bwMode="auto">
          <a:xfrm rot="609771">
            <a:off x="3618708" y="3437083"/>
            <a:ext cx="935037" cy="609600"/>
          </a:xfrm>
          <a:prstGeom prst="rightArrow">
            <a:avLst>
              <a:gd name="adj1" fmla="val 37500"/>
              <a:gd name="adj2" fmla="val 40626"/>
            </a:avLst>
          </a:prstGeom>
          <a:gradFill rotWithShape="0">
            <a:gsLst>
              <a:gs pos="0">
                <a:srgbClr val="006666">
                  <a:gamma/>
                  <a:tint val="33725"/>
                  <a:invGamma/>
                </a:srgbClr>
              </a:gs>
              <a:gs pos="100000">
                <a:srgbClr val="006666"/>
              </a:gs>
            </a:gsLst>
            <a:lin ang="2700000" scaled="1"/>
          </a:gra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371016" name="Oval 8"/>
          <p:cNvSpPr>
            <a:spLocks noChangeArrowheads="1"/>
          </p:cNvSpPr>
          <p:nvPr/>
        </p:nvSpPr>
        <p:spPr bwMode="auto">
          <a:xfrm rot="717456">
            <a:off x="4732071" y="996019"/>
            <a:ext cx="2628900" cy="1676400"/>
          </a:xfrm>
          <a:prstGeom prst="ellipse">
            <a:avLst/>
          </a:prstGeom>
          <a:noFill/>
          <a:ln w="9525">
            <a:solidFill>
              <a:srgbClr val="006666"/>
            </a:solidFill>
            <a:round/>
            <a:headEnd/>
            <a:tailEnd/>
          </a:ln>
          <a:effectLst/>
          <a:scene3d>
            <a:camera prst="legacyPerspectiveFront">
              <a:rot lat="1500000" lon="20099999" rev="0"/>
            </a:camera>
            <a:lightRig rig="legacyFlat4" dir="t"/>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1753" name="WordArt 9"/>
          <p:cNvSpPr>
            <a:spLocks noChangeArrowheads="1" noChangeShapeType="1" noTextEdit="1"/>
          </p:cNvSpPr>
          <p:nvPr/>
        </p:nvSpPr>
        <p:spPr bwMode="auto">
          <a:xfrm>
            <a:off x="5063490" y="1398240"/>
            <a:ext cx="1727200" cy="685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pt-BR" sz="3600" kern="10" dirty="0">
                <a:gradFill rotWithShape="1">
                  <a:gsLst>
                    <a:gs pos="0">
                      <a:srgbClr val="003B3B"/>
                    </a:gs>
                    <a:gs pos="50000">
                      <a:srgbClr val="008080"/>
                    </a:gs>
                    <a:gs pos="100000">
                      <a:srgbClr val="003B3B"/>
                    </a:gs>
                  </a:gsLst>
                  <a:lin ang="2700000" scaled="1"/>
                </a:gradFill>
                <a:effectLst>
                  <a:prstShdw prst="shdw17" dist="17961" dir="13500000">
                    <a:srgbClr val="004D4D"/>
                  </a:prstShdw>
                </a:effectLst>
                <a:latin typeface="Arial Black" panose="020B0A04020102020204" pitchFamily="34" charset="0"/>
              </a:rPr>
              <a:t>PROGRAMADOS</a:t>
            </a:r>
          </a:p>
        </p:txBody>
      </p:sp>
      <p:sp>
        <p:nvSpPr>
          <p:cNvPr id="31754" name="WordArt 10"/>
          <p:cNvSpPr>
            <a:spLocks noChangeArrowheads="1" noChangeShapeType="1" noTextEdit="1"/>
          </p:cNvSpPr>
          <p:nvPr/>
        </p:nvSpPr>
        <p:spPr bwMode="auto">
          <a:xfrm>
            <a:off x="5266397" y="3340251"/>
            <a:ext cx="1371600" cy="685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pt-BR" sz="3600" kern="10" dirty="0">
                <a:gradFill rotWithShape="1">
                  <a:gsLst>
                    <a:gs pos="0">
                      <a:srgbClr val="003B3B"/>
                    </a:gs>
                    <a:gs pos="50000">
                      <a:srgbClr val="008080"/>
                    </a:gs>
                    <a:gs pos="100000">
                      <a:srgbClr val="003B3B"/>
                    </a:gs>
                  </a:gsLst>
                  <a:lin ang="2700000" scaled="1"/>
                </a:gradFill>
                <a:effectLst>
                  <a:prstShdw prst="shdw17" dist="17961" dir="13500000">
                    <a:srgbClr val="004D4D"/>
                  </a:prstShdw>
                </a:effectLst>
                <a:latin typeface="Arial Black" panose="020B0A04020102020204" pitchFamily="34" charset="0"/>
              </a:rPr>
              <a:t>RISCO</a:t>
            </a:r>
          </a:p>
        </p:txBody>
      </p:sp>
      <p:sp>
        <p:nvSpPr>
          <p:cNvPr id="31755" name="WordArt 11"/>
          <p:cNvSpPr>
            <a:spLocks noChangeArrowheads="1" noChangeShapeType="1" noTextEdit="1"/>
          </p:cNvSpPr>
          <p:nvPr/>
        </p:nvSpPr>
        <p:spPr bwMode="auto">
          <a:xfrm>
            <a:off x="5090478" y="5150400"/>
            <a:ext cx="1371600" cy="685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pt-BR" sz="3600" kern="10" dirty="0">
                <a:gradFill rotWithShape="1">
                  <a:gsLst>
                    <a:gs pos="0">
                      <a:srgbClr val="003B3B"/>
                    </a:gs>
                    <a:gs pos="50000">
                      <a:srgbClr val="008080"/>
                    </a:gs>
                    <a:gs pos="100000">
                      <a:srgbClr val="003B3B"/>
                    </a:gs>
                  </a:gsLst>
                  <a:lin ang="2700000" scaled="1"/>
                </a:gradFill>
                <a:effectLst>
                  <a:prstShdw prst="shdw17" dist="17961" dir="13500000">
                    <a:srgbClr val="004D4D"/>
                  </a:prstShdw>
                </a:effectLst>
                <a:latin typeface="Arial Black" panose="020B0A04020102020204" pitchFamily="34" charset="0"/>
              </a:rPr>
              <a:t>DESP ADM</a:t>
            </a:r>
          </a:p>
        </p:txBody>
      </p:sp>
      <p:sp>
        <p:nvSpPr>
          <p:cNvPr id="3371020" name="Oval 12"/>
          <p:cNvSpPr>
            <a:spLocks noChangeArrowheads="1"/>
          </p:cNvSpPr>
          <p:nvPr/>
        </p:nvSpPr>
        <p:spPr bwMode="auto">
          <a:xfrm rot="717456">
            <a:off x="4854395" y="2950470"/>
            <a:ext cx="2362200" cy="1676400"/>
          </a:xfrm>
          <a:prstGeom prst="ellipse">
            <a:avLst/>
          </a:prstGeom>
          <a:noFill/>
          <a:ln w="9525">
            <a:solidFill>
              <a:srgbClr val="006666"/>
            </a:solidFill>
            <a:round/>
            <a:headEnd/>
            <a:tailEnd/>
          </a:ln>
          <a:effectLst/>
          <a:scene3d>
            <a:camera prst="legacyPerspectiveFront">
              <a:rot lat="1500000" lon="20099999" rev="0"/>
            </a:camera>
            <a:lightRig rig="legacyFlat4" dir="t"/>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371021" name="Oval 13"/>
          <p:cNvSpPr>
            <a:spLocks noChangeArrowheads="1"/>
          </p:cNvSpPr>
          <p:nvPr/>
        </p:nvSpPr>
        <p:spPr bwMode="auto">
          <a:xfrm rot="717456">
            <a:off x="4771096" y="4777592"/>
            <a:ext cx="2362200" cy="1676400"/>
          </a:xfrm>
          <a:prstGeom prst="ellipse">
            <a:avLst/>
          </a:prstGeom>
          <a:noFill/>
          <a:ln w="9525">
            <a:solidFill>
              <a:srgbClr val="006666"/>
            </a:solidFill>
            <a:round/>
            <a:headEnd/>
            <a:tailEnd/>
          </a:ln>
          <a:effectLst/>
          <a:scene3d>
            <a:camera prst="legacyPerspectiveFront">
              <a:rot lat="1500000" lon="20099999" rev="0"/>
            </a:camera>
            <a:lightRig rig="legacyFlat4" dir="t"/>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371028" name="AutoShape 20"/>
          <p:cNvSpPr>
            <a:spLocks noChangeArrowheads="1"/>
          </p:cNvSpPr>
          <p:nvPr/>
        </p:nvSpPr>
        <p:spPr bwMode="auto">
          <a:xfrm rot="609771">
            <a:off x="7136668" y="1458633"/>
            <a:ext cx="719138" cy="388937"/>
          </a:xfrm>
          <a:prstGeom prst="rightArrow">
            <a:avLst>
              <a:gd name="adj1" fmla="val 37500"/>
              <a:gd name="adj2" fmla="val 48972"/>
            </a:avLst>
          </a:prstGeom>
          <a:gradFill rotWithShape="0">
            <a:gsLst>
              <a:gs pos="0">
                <a:srgbClr val="006666">
                  <a:gamma/>
                  <a:tint val="33725"/>
                  <a:invGamma/>
                </a:srgbClr>
              </a:gs>
              <a:gs pos="100000">
                <a:srgbClr val="006666"/>
              </a:gs>
            </a:gsLst>
            <a:lin ang="2700000" scaled="1"/>
          </a:gra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371029" name="Rectangle 21"/>
          <p:cNvSpPr>
            <a:spLocks noChangeArrowheads="1"/>
          </p:cNvSpPr>
          <p:nvPr/>
        </p:nvSpPr>
        <p:spPr bwMode="auto">
          <a:xfrm>
            <a:off x="7933146" y="1542151"/>
            <a:ext cx="1523238" cy="416141"/>
          </a:xfrm>
          <a:prstGeom prst="rect">
            <a:avLst/>
          </a:prstGeom>
          <a:noFill/>
          <a:ln w="9525">
            <a:noFill/>
            <a:miter lim="800000"/>
            <a:headEnd/>
            <a:tailEnd/>
          </a:ln>
          <a:effectLst/>
        </p:spPr>
        <p:txBody>
          <a:bodyPr wrap="none" lIns="92075" tIns="46038" rIns="92075" bIns="46038">
            <a:spAutoFit/>
          </a:bodyPr>
          <a:lstStyle/>
          <a:p>
            <a:pPr algn="ctr">
              <a:lnSpc>
                <a:spcPct val="150000"/>
              </a:lnSpc>
              <a:spcBef>
                <a:spcPct val="20000"/>
              </a:spcBef>
              <a:buClr>
                <a:srgbClr val="CC0000"/>
              </a:buClr>
              <a:buSzPct val="110000"/>
              <a:buFont typeface="Monotype Sorts" pitchFamily="2" charset="2"/>
              <a:buNone/>
              <a:defRPr/>
            </a:pPr>
            <a:r>
              <a:rPr lang="pt-BR" sz="1400" dirty="0">
                <a:solidFill>
                  <a:srgbClr val="009999"/>
                </a:solidFill>
                <a:effectLst>
                  <a:outerShdw blurRad="38100" dist="38100" dir="2700000" algn="tl">
                    <a:srgbClr val="000000"/>
                  </a:outerShdw>
                </a:effectLst>
              </a:rPr>
              <a:t>APOSENTADORIAS</a:t>
            </a:r>
          </a:p>
        </p:txBody>
      </p:sp>
      <p:sp>
        <p:nvSpPr>
          <p:cNvPr id="3371030" name="Rectangle 22"/>
          <p:cNvSpPr>
            <a:spLocks noChangeArrowheads="1"/>
          </p:cNvSpPr>
          <p:nvPr/>
        </p:nvSpPr>
        <p:spPr bwMode="auto">
          <a:xfrm>
            <a:off x="8076629" y="3214345"/>
            <a:ext cx="1216167" cy="1514903"/>
          </a:xfrm>
          <a:prstGeom prst="rect">
            <a:avLst/>
          </a:prstGeom>
          <a:noFill/>
          <a:ln w="9525">
            <a:noFill/>
            <a:miter lim="800000"/>
            <a:headEnd/>
            <a:tailEnd/>
          </a:ln>
          <a:effectLst/>
        </p:spPr>
        <p:txBody>
          <a:bodyPr wrap="none" lIns="92075" tIns="46038" rIns="92075" bIns="46038">
            <a:spAutoFit/>
          </a:bodyPr>
          <a:lstStyle/>
          <a:p>
            <a:pPr algn="ctr">
              <a:lnSpc>
                <a:spcPct val="150000"/>
              </a:lnSpc>
              <a:spcBef>
                <a:spcPct val="20000"/>
              </a:spcBef>
              <a:buClr>
                <a:srgbClr val="CC0000"/>
              </a:buClr>
              <a:buSzPct val="110000"/>
              <a:buFont typeface="Monotype Sorts" pitchFamily="2" charset="2"/>
              <a:buNone/>
              <a:defRPr/>
            </a:pPr>
            <a:r>
              <a:rPr lang="pt-BR" sz="1400" u="sng" dirty="0" smtClean="0">
                <a:solidFill>
                  <a:srgbClr val="009999"/>
                </a:solidFill>
                <a:effectLst>
                  <a:outerShdw blurRad="38100" dist="38100" dir="2700000" algn="tl">
                    <a:srgbClr val="000000"/>
                  </a:outerShdw>
                </a:effectLst>
              </a:rPr>
              <a:t>SEGURADORA</a:t>
            </a:r>
          </a:p>
          <a:p>
            <a:pPr algn="ctr">
              <a:lnSpc>
                <a:spcPct val="150000"/>
              </a:lnSpc>
              <a:spcBef>
                <a:spcPct val="20000"/>
              </a:spcBef>
              <a:buClr>
                <a:srgbClr val="CC0000"/>
              </a:buClr>
              <a:buSzPct val="110000"/>
              <a:buFont typeface="Monotype Sorts" pitchFamily="2" charset="2"/>
              <a:buNone/>
              <a:defRPr/>
            </a:pPr>
            <a:r>
              <a:rPr lang="pt-BR" sz="1400" dirty="0" smtClean="0">
                <a:solidFill>
                  <a:srgbClr val="009999"/>
                </a:solidFill>
                <a:effectLst>
                  <a:outerShdw blurRad="38100" dist="38100" dir="2700000" algn="tl">
                    <a:srgbClr val="000000"/>
                  </a:outerShdw>
                </a:effectLst>
              </a:rPr>
              <a:t>INVALIDEZ</a:t>
            </a:r>
            <a:endParaRPr lang="pt-BR" sz="1400" dirty="0">
              <a:solidFill>
                <a:srgbClr val="009999"/>
              </a:solidFill>
              <a:effectLst>
                <a:outerShdw blurRad="38100" dist="38100" dir="2700000" algn="tl">
                  <a:srgbClr val="000000"/>
                </a:outerShdw>
              </a:effectLst>
            </a:endParaRPr>
          </a:p>
          <a:p>
            <a:pPr algn="ctr">
              <a:lnSpc>
                <a:spcPct val="150000"/>
              </a:lnSpc>
              <a:spcBef>
                <a:spcPct val="20000"/>
              </a:spcBef>
              <a:buClr>
                <a:srgbClr val="CC0000"/>
              </a:buClr>
              <a:buSzPct val="110000"/>
              <a:buFont typeface="Monotype Sorts" pitchFamily="2" charset="2"/>
              <a:buNone/>
              <a:defRPr/>
            </a:pPr>
            <a:r>
              <a:rPr lang="pt-BR" sz="1400" dirty="0">
                <a:solidFill>
                  <a:srgbClr val="009999"/>
                </a:solidFill>
                <a:effectLst>
                  <a:outerShdw blurRad="38100" dist="38100" dir="2700000" algn="tl">
                    <a:srgbClr val="000000"/>
                  </a:outerShdw>
                </a:effectLst>
              </a:rPr>
              <a:t>PENSÃO</a:t>
            </a:r>
          </a:p>
          <a:p>
            <a:pPr algn="ctr">
              <a:lnSpc>
                <a:spcPct val="150000"/>
              </a:lnSpc>
              <a:spcBef>
                <a:spcPct val="20000"/>
              </a:spcBef>
              <a:buClr>
                <a:srgbClr val="CC0000"/>
              </a:buClr>
              <a:buSzPct val="110000"/>
              <a:buFont typeface="Monotype Sorts" pitchFamily="2" charset="2"/>
              <a:buNone/>
              <a:defRPr/>
            </a:pPr>
            <a:r>
              <a:rPr lang="pt-BR" sz="1400" dirty="0" smtClean="0">
                <a:solidFill>
                  <a:srgbClr val="009999"/>
                </a:solidFill>
                <a:effectLst>
                  <a:outerShdw blurRad="38100" dist="38100" dir="2700000" algn="tl">
                    <a:srgbClr val="000000"/>
                  </a:outerShdw>
                </a:effectLst>
              </a:rPr>
              <a:t>PECÚLIO</a:t>
            </a:r>
            <a:endParaRPr lang="pt-BR" sz="1400" dirty="0">
              <a:solidFill>
                <a:srgbClr val="009999"/>
              </a:solidFill>
              <a:effectLst>
                <a:outerShdw blurRad="38100" dist="38100" dir="2700000" algn="tl">
                  <a:srgbClr val="000000"/>
                </a:outerShdw>
              </a:effectLst>
            </a:endParaRPr>
          </a:p>
        </p:txBody>
      </p:sp>
      <p:sp>
        <p:nvSpPr>
          <p:cNvPr id="3371031" name="Rectangle 23"/>
          <p:cNvSpPr>
            <a:spLocks noChangeArrowheads="1"/>
          </p:cNvSpPr>
          <p:nvPr/>
        </p:nvSpPr>
        <p:spPr bwMode="auto">
          <a:xfrm>
            <a:off x="8413799" y="5326979"/>
            <a:ext cx="541815" cy="382734"/>
          </a:xfrm>
          <a:prstGeom prst="rect">
            <a:avLst/>
          </a:prstGeom>
          <a:noFill/>
          <a:ln w="9525">
            <a:noFill/>
            <a:miter lim="800000"/>
            <a:headEnd/>
            <a:tailEnd/>
          </a:ln>
          <a:effectLst/>
        </p:spPr>
        <p:txBody>
          <a:bodyPr wrap="none" lIns="92075" tIns="46038" rIns="92075" bIns="46038">
            <a:spAutoFit/>
          </a:bodyPr>
          <a:lstStyle/>
          <a:p>
            <a:pPr algn="ctr">
              <a:lnSpc>
                <a:spcPct val="150000"/>
              </a:lnSpc>
              <a:spcBef>
                <a:spcPct val="20000"/>
              </a:spcBef>
              <a:buClr>
                <a:srgbClr val="CC0000"/>
              </a:buClr>
              <a:buSzPct val="110000"/>
              <a:buFont typeface="Monotype Sorts" pitchFamily="2" charset="2"/>
              <a:buNone/>
              <a:defRPr/>
            </a:pPr>
            <a:r>
              <a:rPr lang="pt-BR" sz="1400" dirty="0" smtClean="0">
                <a:solidFill>
                  <a:srgbClr val="009999"/>
                </a:solidFill>
                <a:effectLst>
                  <a:outerShdw blurRad="38100" dist="38100" dir="2700000" algn="tl">
                    <a:srgbClr val="000000"/>
                  </a:outerShdw>
                </a:effectLst>
              </a:rPr>
              <a:t>EFPP</a:t>
            </a:r>
            <a:endParaRPr lang="pt-BR" sz="1400" dirty="0">
              <a:solidFill>
                <a:srgbClr val="009999"/>
              </a:solidFill>
              <a:effectLst>
                <a:outerShdw blurRad="38100" dist="38100" dir="2700000" algn="tl">
                  <a:srgbClr val="000000"/>
                </a:outerShdw>
              </a:effectLst>
            </a:endParaRPr>
          </a:p>
        </p:txBody>
      </p:sp>
      <p:sp>
        <p:nvSpPr>
          <p:cNvPr id="3371032" name="AutoShape 24"/>
          <p:cNvSpPr>
            <a:spLocks noChangeArrowheads="1"/>
          </p:cNvSpPr>
          <p:nvPr/>
        </p:nvSpPr>
        <p:spPr bwMode="auto">
          <a:xfrm rot="609771">
            <a:off x="7111230" y="3524833"/>
            <a:ext cx="719137" cy="388937"/>
          </a:xfrm>
          <a:prstGeom prst="rightArrow">
            <a:avLst>
              <a:gd name="adj1" fmla="val 37500"/>
              <a:gd name="adj2" fmla="val 48972"/>
            </a:avLst>
          </a:prstGeom>
          <a:gradFill rotWithShape="0">
            <a:gsLst>
              <a:gs pos="0">
                <a:srgbClr val="006666">
                  <a:gamma/>
                  <a:tint val="33725"/>
                  <a:invGamma/>
                </a:srgbClr>
              </a:gs>
              <a:gs pos="100000">
                <a:srgbClr val="006666"/>
              </a:gs>
            </a:gsLst>
            <a:lin ang="2700000" scaled="1"/>
          </a:gra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sp>
        <p:nvSpPr>
          <p:cNvPr id="3371033" name="AutoShape 25"/>
          <p:cNvSpPr>
            <a:spLocks noChangeArrowheads="1"/>
          </p:cNvSpPr>
          <p:nvPr/>
        </p:nvSpPr>
        <p:spPr bwMode="auto">
          <a:xfrm rot="609771">
            <a:off x="7005063" y="5286323"/>
            <a:ext cx="719138" cy="388937"/>
          </a:xfrm>
          <a:prstGeom prst="rightArrow">
            <a:avLst>
              <a:gd name="adj1" fmla="val 37500"/>
              <a:gd name="adj2" fmla="val 48972"/>
            </a:avLst>
          </a:prstGeom>
          <a:gradFill rotWithShape="0">
            <a:gsLst>
              <a:gs pos="0">
                <a:srgbClr val="006666">
                  <a:gamma/>
                  <a:tint val="33725"/>
                  <a:invGamma/>
                </a:srgbClr>
              </a:gs>
              <a:gs pos="100000">
                <a:srgbClr val="006666"/>
              </a:gs>
            </a:gsLst>
            <a:lin ang="2700000" scaled="1"/>
          </a:gra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006666"/>
            </a:extrusionClr>
          </a:sp3d>
        </p:spPr>
        <p:txBody>
          <a:bodyPr wrap="none" anchor="ctr">
            <a:flatTx/>
          </a:bodyPr>
          <a:lstStyle/>
          <a:p>
            <a:pPr>
              <a:defRPr/>
            </a:pPr>
            <a:endParaRPr lang="pt-BR">
              <a:effectLst>
                <a:outerShdw blurRad="38100" dist="38100" dir="2700000" algn="tl">
                  <a:srgbClr val="000000">
                    <a:alpha val="43137"/>
                  </a:srgbClr>
                </a:outerShdw>
              </a:effectLst>
            </a:endParaRPr>
          </a:p>
        </p:txBody>
      </p:sp>
      <p:pic>
        <p:nvPicPr>
          <p:cNvPr id="20" name="Imagem 19">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1387750534"/>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371014"/>
                                        </p:tgtEl>
                                        <p:attrNameLst>
                                          <p:attrName>style.visibility</p:attrName>
                                        </p:attrNameLst>
                                      </p:cBhvr>
                                      <p:to>
                                        <p:strVal val="visible"/>
                                      </p:to>
                                    </p:set>
                                    <p:anim calcmode="lin" valueType="num">
                                      <p:cBhvr additive="base">
                                        <p:cTn id="7" dur="500" fill="hold"/>
                                        <p:tgtEl>
                                          <p:spTgt spid="3371014"/>
                                        </p:tgtEl>
                                        <p:attrNameLst>
                                          <p:attrName>ppt_x</p:attrName>
                                        </p:attrNameLst>
                                      </p:cBhvr>
                                      <p:tavLst>
                                        <p:tav tm="0">
                                          <p:val>
                                            <p:strVal val="1+#ppt_w/2"/>
                                          </p:val>
                                        </p:tav>
                                        <p:tav tm="100000">
                                          <p:val>
                                            <p:strVal val="#ppt_x"/>
                                          </p:val>
                                        </p:tav>
                                      </p:tavLst>
                                    </p:anim>
                                    <p:anim calcmode="lin" valueType="num">
                                      <p:cBhvr additive="base">
                                        <p:cTn id="8" dur="500" fill="hold"/>
                                        <p:tgtEl>
                                          <p:spTgt spid="33710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101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43" name="Rectangle 3"/>
          <p:cNvSpPr>
            <a:spLocks noGrp="1" noChangeArrowheads="1"/>
          </p:cNvSpPr>
          <p:nvPr>
            <p:ph type="body" idx="1"/>
          </p:nvPr>
        </p:nvSpPr>
        <p:spPr bwMode="auto">
          <a:xfrm>
            <a:off x="708026" y="856595"/>
            <a:ext cx="8893175" cy="5472113"/>
          </a:xfrm>
          <a:ln>
            <a:miter lim="800000"/>
            <a:headEnd/>
            <a:tailEnd/>
          </a:ln>
        </p:spPr>
        <p:txBody>
          <a:bodyPr vert="horz" wrap="square" lIns="91440" tIns="45720" rIns="91440" bIns="45720" numCol="1" rtlCol="0" anchor="t" anchorCtr="0" compatLnSpc="1">
            <a:prstTxWarp prst="textNoShape">
              <a:avLst/>
            </a:prstTxWarp>
            <a:normAutofit/>
          </a:bodyPr>
          <a:lstStyle/>
          <a:p>
            <a:pPr marL="630238" indent="-630238" algn="ctr">
              <a:lnSpc>
                <a:spcPct val="0"/>
              </a:lnSpc>
              <a:buClr>
                <a:srgbClr val="CC0000"/>
              </a:buClr>
              <a:buSzPct val="105000"/>
              <a:buNone/>
              <a:defRPr/>
            </a:pPr>
            <a:endParaRPr lang="pt-BR" sz="3600" b="1" dirty="0">
              <a:solidFill>
                <a:srgbClr val="CC0000"/>
              </a:solidFill>
              <a:effectLst>
                <a:outerShdw blurRad="38100" dist="38100" dir="2700000" algn="tl">
                  <a:srgbClr val="000000"/>
                </a:outerShdw>
              </a:effectLst>
              <a:latin typeface="Verdana" pitchFamily="34" charset="0"/>
            </a:endParaRPr>
          </a:p>
          <a:p>
            <a:pPr marL="630238" indent="-630238">
              <a:lnSpc>
                <a:spcPct val="120000"/>
              </a:lnSpc>
              <a:buClr>
                <a:srgbClr val="CC0000"/>
              </a:buClr>
              <a:buSzPct val="120000"/>
              <a:buFont typeface="Wingdings" pitchFamily="2" charset="2"/>
              <a:buChar char="v"/>
              <a:defRPr/>
            </a:pPr>
            <a:r>
              <a:rPr lang="pt-BR" sz="3200" b="1" dirty="0">
                <a:solidFill>
                  <a:srgbClr val="008080"/>
                </a:solidFill>
                <a:effectLst>
                  <a:outerShdw blurRad="38100" dist="38100" dir="2700000" algn="tl">
                    <a:srgbClr val="000000"/>
                  </a:outerShdw>
                </a:effectLst>
                <a:latin typeface="Verdana" pitchFamily="34" charset="0"/>
              </a:rPr>
              <a:t>A GRANDES INCÓGNITAS:</a:t>
            </a:r>
          </a:p>
          <a:p>
            <a:pPr marL="630238" indent="-630238">
              <a:lnSpc>
                <a:spcPct val="200000"/>
              </a:lnSpc>
              <a:buClr>
                <a:srgbClr val="CC0000"/>
              </a:buClr>
              <a:buSzPct val="120000"/>
              <a:buNone/>
              <a:defRPr/>
            </a:pPr>
            <a:r>
              <a:rPr lang="pt-BR" sz="3200" b="1" dirty="0">
                <a:solidFill>
                  <a:srgbClr val="008080"/>
                </a:solidFill>
                <a:effectLst>
                  <a:outerShdw blurRad="38100" dist="38100" dir="2700000" algn="tl">
                    <a:srgbClr val="000000"/>
                  </a:outerShdw>
                </a:effectLst>
                <a:latin typeface="Verdana" pitchFamily="34" charset="0"/>
              </a:rPr>
              <a:t>    - REMUNERAÇÃO;</a:t>
            </a:r>
          </a:p>
          <a:p>
            <a:pPr marL="630238" indent="-93663">
              <a:lnSpc>
                <a:spcPct val="200000"/>
              </a:lnSpc>
              <a:buClr>
                <a:srgbClr val="CC0000"/>
              </a:buClr>
              <a:buSzPct val="120000"/>
              <a:buNone/>
              <a:defRPr/>
            </a:pPr>
            <a:r>
              <a:rPr lang="pt-BR" sz="3200" b="1" dirty="0">
                <a:solidFill>
                  <a:srgbClr val="008080"/>
                </a:solidFill>
                <a:effectLst>
                  <a:outerShdw blurRad="38100" dist="38100" dir="2700000" algn="tl">
                    <a:srgbClr val="000000"/>
                  </a:outerShdw>
                </a:effectLst>
                <a:latin typeface="Verdana" pitchFamily="34" charset="0"/>
              </a:rPr>
              <a:t>- LONGEVIDADE; e</a:t>
            </a:r>
          </a:p>
          <a:p>
            <a:pPr marL="630238" indent="-93663">
              <a:lnSpc>
                <a:spcPct val="200000"/>
              </a:lnSpc>
              <a:buClr>
                <a:srgbClr val="CC0000"/>
              </a:buClr>
              <a:buSzPct val="120000"/>
              <a:buNone/>
              <a:defRPr/>
            </a:pPr>
            <a:r>
              <a:rPr lang="pt-BR" sz="3200" b="1" dirty="0">
                <a:solidFill>
                  <a:srgbClr val="008080"/>
                </a:solidFill>
                <a:effectLst>
                  <a:outerShdw blurRad="38100" dist="38100" dir="2700000" algn="tl">
                    <a:srgbClr val="000000"/>
                  </a:outerShdw>
                </a:effectLst>
                <a:latin typeface="Verdana" pitchFamily="34" charset="0"/>
              </a:rPr>
              <a:t>- RENTABILIDADE.</a:t>
            </a:r>
          </a:p>
          <a:p>
            <a:pPr marL="630238" indent="-630238">
              <a:lnSpc>
                <a:spcPct val="200000"/>
              </a:lnSpc>
              <a:buClr>
                <a:srgbClr val="CC0000"/>
              </a:buClr>
              <a:buSzPct val="120000"/>
              <a:buNone/>
              <a:defRPr/>
            </a:pPr>
            <a:endParaRPr lang="pt-BR" sz="3200" b="1" dirty="0">
              <a:solidFill>
                <a:srgbClr val="008080"/>
              </a:solidFill>
              <a:effectLst>
                <a:outerShdw blurRad="38100" dist="38100" dir="2700000" algn="tl">
                  <a:srgbClr val="000000"/>
                </a:outerShdw>
              </a:effectLst>
              <a:latin typeface="Verdana" pitchFamily="34" charset="0"/>
            </a:endParaRPr>
          </a:p>
        </p:txBody>
      </p:sp>
      <p:sp>
        <p:nvSpPr>
          <p:cNvPr id="33795"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33796" name="Rectangle 5"/>
          <p:cNvSpPr>
            <a:spLocks noChangeArrowheads="1"/>
          </p:cNvSpPr>
          <p:nvPr/>
        </p:nvSpPr>
        <p:spPr bwMode="auto">
          <a:xfrm>
            <a:off x="3143250" y="333375"/>
            <a:ext cx="72342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nSpc>
                <a:spcPct val="80000"/>
              </a:lnSpc>
            </a:pPr>
            <a:r>
              <a:rPr lang="pt-BR" altLang="pt-BR" sz="3200" b="0">
                <a:solidFill>
                  <a:srgbClr val="663300"/>
                </a:solidFill>
              </a:rPr>
              <a:t/>
            </a:r>
            <a:br>
              <a:rPr lang="pt-BR" altLang="pt-BR" sz="3200" b="0">
                <a:solidFill>
                  <a:srgbClr val="663300"/>
                </a:solidFill>
              </a:rPr>
            </a:br>
            <a:endParaRPr lang="pt-BR" altLang="pt-BR" sz="3200" b="0">
              <a:solidFill>
                <a:srgbClr val="663300"/>
              </a:solidFill>
            </a:endParaRPr>
          </a:p>
        </p:txBody>
      </p:sp>
      <p:sp>
        <p:nvSpPr>
          <p:cNvPr id="6" name="Text Box 6"/>
          <p:cNvSpPr txBox="1">
            <a:spLocks noChangeArrowheads="1"/>
          </p:cNvSpPr>
          <p:nvPr/>
        </p:nvSpPr>
        <p:spPr bwMode="auto">
          <a:xfrm>
            <a:off x="560388" y="66930"/>
            <a:ext cx="7772400" cy="523220"/>
          </a:xfrm>
          <a:prstGeom prst="rect">
            <a:avLst/>
          </a:prstGeom>
          <a:noFill/>
          <a:ln w="9525">
            <a:noFill/>
            <a:miter lim="800000"/>
            <a:headEnd/>
            <a:tailEnd/>
          </a:ln>
          <a:effectLst/>
        </p:spPr>
        <p:txBody>
          <a:bodyPr>
            <a:spAutoFit/>
          </a:bodyPr>
          <a:lstStyle/>
          <a:p>
            <a:pPr algn="ctr">
              <a:defRPr/>
            </a:pPr>
            <a:r>
              <a:rPr lang="pt-BR" sz="2800" dirty="0">
                <a:solidFill>
                  <a:srgbClr val="663300"/>
                </a:solidFill>
                <a:effectLst>
                  <a:outerShdw blurRad="38100" dist="38100" dir="2700000" algn="tl">
                    <a:srgbClr val="000000"/>
                  </a:outerShdw>
                </a:effectLst>
                <a:latin typeface="Arial Black" panose="020B0A04020102020204" pitchFamily="34" charset="0"/>
              </a:rPr>
              <a:t>CUSTEIO X BENEFÍCIO</a:t>
            </a:r>
          </a:p>
        </p:txBody>
      </p:sp>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2"/>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4167757236"/>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43" name="Rectangle 3"/>
          <p:cNvSpPr>
            <a:spLocks noGrp="1" noChangeArrowheads="1"/>
          </p:cNvSpPr>
          <p:nvPr>
            <p:ph type="body" idx="1"/>
          </p:nvPr>
        </p:nvSpPr>
        <p:spPr bwMode="auto">
          <a:xfrm>
            <a:off x="2567609" y="2060849"/>
            <a:ext cx="6913463" cy="1871737"/>
          </a:xfrm>
          <a:ln>
            <a:miter lim="800000"/>
            <a:headEnd/>
            <a:tailEnd/>
          </a:ln>
        </p:spPr>
        <p:txBody>
          <a:bodyPr vert="horz" wrap="square" lIns="91440" tIns="45720" rIns="91440" bIns="45720" numCol="1" rtlCol="0" anchor="t" anchorCtr="0" compatLnSpc="1">
            <a:prstTxWarp prst="textNoShape">
              <a:avLst/>
            </a:prstTxWarp>
            <a:normAutofit/>
          </a:bodyPr>
          <a:lstStyle/>
          <a:p>
            <a:pPr marL="630238" indent="-630238" algn="ctr">
              <a:lnSpc>
                <a:spcPct val="0"/>
              </a:lnSpc>
              <a:buClr>
                <a:srgbClr val="CC0000"/>
              </a:buClr>
              <a:buSzPct val="105000"/>
              <a:buNone/>
              <a:defRPr/>
            </a:pPr>
            <a:endParaRPr lang="pt-BR" sz="3600" b="1" dirty="0">
              <a:solidFill>
                <a:srgbClr val="CC0000"/>
              </a:solidFill>
              <a:effectLst>
                <a:outerShdw blurRad="38100" dist="38100" dir="2700000" algn="tl">
                  <a:srgbClr val="000000"/>
                </a:outerShdw>
              </a:effectLst>
              <a:latin typeface="Verdana" pitchFamily="34" charset="0"/>
            </a:endParaRPr>
          </a:p>
          <a:p>
            <a:pPr marL="0" indent="0">
              <a:lnSpc>
                <a:spcPct val="120000"/>
              </a:lnSpc>
              <a:buClr>
                <a:srgbClr val="CC0000"/>
              </a:buClr>
              <a:buSzPct val="120000"/>
              <a:buNone/>
              <a:defRPr/>
            </a:pPr>
            <a:r>
              <a:rPr lang="pt-BR" sz="6000" b="1" dirty="0">
                <a:solidFill>
                  <a:srgbClr val="008080"/>
                </a:solidFill>
                <a:effectLst>
                  <a:outerShdw blurRad="38100" dist="38100" dir="2700000" algn="tl">
                    <a:srgbClr val="000000"/>
                  </a:outerShdw>
                </a:effectLst>
                <a:latin typeface="Verdana" pitchFamily="34" charset="0"/>
              </a:rPr>
              <a:t>REMUNERAÇÃO</a:t>
            </a:r>
          </a:p>
        </p:txBody>
      </p:sp>
      <p:sp>
        <p:nvSpPr>
          <p:cNvPr id="33795"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33796" name="Rectangle 5"/>
          <p:cNvSpPr>
            <a:spLocks noChangeArrowheads="1"/>
          </p:cNvSpPr>
          <p:nvPr/>
        </p:nvSpPr>
        <p:spPr bwMode="auto">
          <a:xfrm>
            <a:off x="3143250" y="333375"/>
            <a:ext cx="72342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nSpc>
                <a:spcPct val="80000"/>
              </a:lnSpc>
            </a:pPr>
            <a:r>
              <a:rPr lang="pt-BR" altLang="pt-BR" sz="3200" b="0">
                <a:solidFill>
                  <a:srgbClr val="663300"/>
                </a:solidFill>
              </a:rPr>
              <a:t/>
            </a:r>
            <a:br>
              <a:rPr lang="pt-BR" altLang="pt-BR" sz="3200" b="0">
                <a:solidFill>
                  <a:srgbClr val="663300"/>
                </a:solidFill>
              </a:rPr>
            </a:br>
            <a:endParaRPr lang="pt-BR" altLang="pt-BR" sz="3200" b="0">
              <a:solidFill>
                <a:srgbClr val="663300"/>
              </a:solidFill>
            </a:endParaRPr>
          </a:p>
        </p:txBody>
      </p:sp>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2"/>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1204163480"/>
      </p:ext>
    </p:extLst>
  </p:cSld>
  <p:clrMapOvr>
    <a:masterClrMapping/>
  </p:clrMapOvr>
  <p:transition>
    <p:strip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8" name="Rectangle 5"/>
          <p:cNvSpPr>
            <a:spLocks noChangeArrowheads="1"/>
          </p:cNvSpPr>
          <p:nvPr/>
        </p:nvSpPr>
        <p:spPr bwMode="auto">
          <a:xfrm>
            <a:off x="7750934" y="3527426"/>
            <a:ext cx="3898623" cy="416768"/>
          </a:xfrm>
          <a:prstGeom prst="rect">
            <a:avLst/>
          </a:prstGeom>
          <a:noFill/>
          <a:ln w="12700">
            <a:noFill/>
            <a:miter lim="800000"/>
            <a:headEnd/>
            <a:tailEnd/>
          </a:ln>
          <a:effectLst/>
        </p:spPr>
        <p:txBody>
          <a:bodyPr lIns="0" tIns="0" rIns="0" bIns="0" anchor="b"/>
          <a:lstStyle/>
          <a:p>
            <a:pPr algn="ctr">
              <a:lnSpc>
                <a:spcPct val="80000"/>
              </a:lnSpc>
              <a:defRPr/>
            </a:pPr>
            <a:r>
              <a:rPr lang="pt-BR" sz="2400" dirty="0">
                <a:solidFill>
                  <a:srgbClr val="663300"/>
                </a:solidFill>
                <a:effectLst>
                  <a:outerShdw blurRad="38100" dist="38100" dir="2700000" algn="tl">
                    <a:srgbClr val="000000"/>
                  </a:outerShdw>
                </a:effectLst>
              </a:rPr>
              <a:t>METAS: BENEFÍCIOS </a:t>
            </a:r>
            <a:endParaRPr lang="pt-BR" sz="2400" dirty="0">
              <a:solidFill>
                <a:srgbClr val="663300"/>
              </a:solidFill>
            </a:endParaRPr>
          </a:p>
        </p:txBody>
      </p:sp>
      <p:sp>
        <p:nvSpPr>
          <p:cNvPr id="3380232" name="AutoShape 8"/>
          <p:cNvSpPr>
            <a:spLocks noChangeArrowheads="1"/>
          </p:cNvSpPr>
          <p:nvPr/>
        </p:nvSpPr>
        <p:spPr bwMode="auto">
          <a:xfrm rot="877401">
            <a:off x="1815824" y="5204154"/>
            <a:ext cx="474662" cy="2984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75000"/>
            </a:schemeClr>
          </a:solidFill>
          <a:ln w="9525">
            <a:solidFill>
              <a:srgbClr val="00B050"/>
            </a:solidFill>
            <a:miter lim="800000"/>
            <a:headEnd/>
            <a:tailEnd/>
          </a:ln>
        </p:spPr>
        <p:txBody>
          <a:bodyPr/>
          <a:lstStyle/>
          <a:p>
            <a:pPr>
              <a:defRPr/>
            </a:pPr>
            <a:endParaRPr lang="pt-BR">
              <a:effectLst>
                <a:outerShdw blurRad="38100" dist="38100" dir="2700000" algn="tl">
                  <a:srgbClr val="000000">
                    <a:alpha val="43137"/>
                  </a:srgbClr>
                </a:outerShdw>
              </a:effectLst>
            </a:endParaRPr>
          </a:p>
        </p:txBody>
      </p:sp>
      <p:sp>
        <p:nvSpPr>
          <p:cNvPr id="14" name="Rectangle 23"/>
          <p:cNvSpPr>
            <a:spLocks noChangeArrowheads="1"/>
          </p:cNvSpPr>
          <p:nvPr/>
        </p:nvSpPr>
        <p:spPr bwMode="auto">
          <a:xfrm>
            <a:off x="780571" y="5065288"/>
            <a:ext cx="988732" cy="416141"/>
          </a:xfrm>
          <a:prstGeom prst="rect">
            <a:avLst/>
          </a:prstGeom>
          <a:noFill/>
          <a:ln w="9525">
            <a:noFill/>
            <a:miter lim="800000"/>
            <a:headEnd/>
            <a:tailEnd/>
          </a:ln>
          <a:effectLst/>
        </p:spPr>
        <p:txBody>
          <a:bodyPr wrap="none" lIns="92075" tIns="46038" rIns="92075" bIns="46038">
            <a:spAutoFit/>
          </a:bodyPr>
          <a:lstStyle/>
          <a:p>
            <a:pPr algn="ctr">
              <a:lnSpc>
                <a:spcPct val="150000"/>
              </a:lnSpc>
              <a:spcBef>
                <a:spcPct val="20000"/>
              </a:spcBef>
              <a:buClr>
                <a:srgbClr val="CC0000"/>
              </a:buClr>
              <a:buSzPct val="110000"/>
              <a:buFont typeface="Monotype Sorts" pitchFamily="2" charset="2"/>
              <a:buNone/>
              <a:defRPr/>
            </a:pPr>
            <a:r>
              <a:rPr lang="pt-BR" sz="1400" dirty="0">
                <a:solidFill>
                  <a:srgbClr val="009999"/>
                </a:solidFill>
                <a:effectLst>
                  <a:outerShdw blurRad="38100" dist="38100" dir="2700000" algn="tl">
                    <a:srgbClr val="000000"/>
                  </a:outerShdw>
                </a:effectLst>
              </a:rPr>
              <a:t>TETO RGPS</a:t>
            </a:r>
          </a:p>
        </p:txBody>
      </p:sp>
      <p:pic>
        <p:nvPicPr>
          <p:cNvPr id="5" name="Imagem 4"/>
          <p:cNvPicPr>
            <a:picLocks noChangeAspect="1"/>
          </p:cNvPicPr>
          <p:nvPr/>
        </p:nvPicPr>
        <p:blipFill>
          <a:blip r:embed="rId2"/>
          <a:stretch>
            <a:fillRect/>
          </a:stretch>
        </p:blipFill>
        <p:spPr>
          <a:xfrm>
            <a:off x="753392" y="32192"/>
            <a:ext cx="6323521" cy="3245009"/>
          </a:xfrm>
          <a:prstGeom prst="rect">
            <a:avLst/>
          </a:prstGeom>
        </p:spPr>
      </p:pic>
      <p:pic>
        <p:nvPicPr>
          <p:cNvPr id="6" name="Imagem 5"/>
          <p:cNvPicPr>
            <a:picLocks noChangeAspect="1"/>
          </p:cNvPicPr>
          <p:nvPr/>
        </p:nvPicPr>
        <p:blipFill>
          <a:blip r:embed="rId3"/>
          <a:stretch>
            <a:fillRect/>
          </a:stretch>
        </p:blipFill>
        <p:spPr>
          <a:xfrm>
            <a:off x="2220097" y="3208058"/>
            <a:ext cx="3528392" cy="3235767"/>
          </a:xfrm>
          <a:prstGeom prst="rect">
            <a:avLst/>
          </a:prstGeom>
        </p:spPr>
      </p:pic>
      <p:pic>
        <p:nvPicPr>
          <p:cNvPr id="9" name="Imagem 8">
            <a:extLst>
              <a:ext uri="{FF2B5EF4-FFF2-40B4-BE49-F238E27FC236}">
                <a16:creationId xmlns:a16="http://schemas.microsoft.com/office/drawing/2014/main" xmlns="" id="{0CB5D06C-4E5A-4148-A9EA-1D1CC0A55B38}"/>
              </a:ext>
            </a:extLst>
          </p:cNvPr>
          <p:cNvPicPr>
            <a:picLocks noChangeAspect="1"/>
          </p:cNvPicPr>
          <p:nvPr/>
        </p:nvPicPr>
        <p:blipFill>
          <a:blip r:embed="rId4"/>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470613001"/>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 calcmode="lin" valueType="num">
                                      <p:cBhvr>
                                        <p:cTn id="9" dur="500" fill="hold"/>
                                        <p:tgtEl>
                                          <p:spTgt spid="8"/>
                                        </p:tgtEl>
                                        <p:attrNameLst>
                                          <p:attrName>ppt_x</p:attrName>
                                        </p:attrNameLst>
                                      </p:cBhvr>
                                      <p:tavLst>
                                        <p:tav tm="0">
                                          <p:val>
                                            <p:fltVal val="0.5"/>
                                          </p:val>
                                        </p:tav>
                                        <p:tav tm="100000">
                                          <p:val>
                                            <p:strVal val="#ppt_x"/>
                                          </p:val>
                                        </p:tav>
                                      </p:tavLst>
                                    </p:anim>
                                    <p:anim calcmode="lin" valueType="num">
                                      <p:cBhvr>
                                        <p:cTn id="10" dur="500" fill="hold"/>
                                        <p:tgtEl>
                                          <p:spTgt spid="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3380232" name="AutoShape 8"/>
          <p:cNvSpPr>
            <a:spLocks noChangeArrowheads="1"/>
          </p:cNvSpPr>
          <p:nvPr/>
        </p:nvSpPr>
        <p:spPr bwMode="auto">
          <a:xfrm rot="877401">
            <a:off x="2041840" y="5166050"/>
            <a:ext cx="474662" cy="2984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75000"/>
            </a:schemeClr>
          </a:solidFill>
          <a:ln w="9525">
            <a:solidFill>
              <a:srgbClr val="00B050"/>
            </a:solidFill>
            <a:miter lim="800000"/>
            <a:headEnd/>
            <a:tailEnd/>
          </a:ln>
        </p:spPr>
        <p:txBody>
          <a:bodyPr/>
          <a:lstStyle/>
          <a:p>
            <a:pPr>
              <a:defRPr/>
            </a:pPr>
            <a:endParaRPr lang="pt-BR">
              <a:effectLst>
                <a:outerShdw blurRad="38100" dist="38100" dir="2700000" algn="tl">
                  <a:srgbClr val="000000">
                    <a:alpha val="43137"/>
                  </a:srgbClr>
                </a:outerShdw>
              </a:effectLst>
            </a:endParaRPr>
          </a:p>
        </p:txBody>
      </p:sp>
      <p:sp>
        <p:nvSpPr>
          <p:cNvPr id="14" name="Rectangle 23"/>
          <p:cNvSpPr>
            <a:spLocks noChangeArrowheads="1"/>
          </p:cNvSpPr>
          <p:nvPr/>
        </p:nvSpPr>
        <p:spPr bwMode="auto">
          <a:xfrm>
            <a:off x="955682" y="5015727"/>
            <a:ext cx="988732" cy="416141"/>
          </a:xfrm>
          <a:prstGeom prst="rect">
            <a:avLst/>
          </a:prstGeom>
          <a:noFill/>
          <a:ln w="9525">
            <a:noFill/>
            <a:miter lim="800000"/>
            <a:headEnd/>
            <a:tailEnd/>
          </a:ln>
          <a:effectLst/>
        </p:spPr>
        <p:txBody>
          <a:bodyPr wrap="none" lIns="92075" tIns="46038" rIns="92075" bIns="46038">
            <a:spAutoFit/>
          </a:bodyPr>
          <a:lstStyle/>
          <a:p>
            <a:pPr algn="ctr">
              <a:lnSpc>
                <a:spcPct val="150000"/>
              </a:lnSpc>
              <a:spcBef>
                <a:spcPct val="20000"/>
              </a:spcBef>
              <a:buClr>
                <a:srgbClr val="CC0000"/>
              </a:buClr>
              <a:buSzPct val="110000"/>
              <a:buFont typeface="Monotype Sorts" pitchFamily="2" charset="2"/>
              <a:buNone/>
              <a:defRPr/>
            </a:pPr>
            <a:r>
              <a:rPr lang="pt-BR" sz="1400" dirty="0">
                <a:solidFill>
                  <a:srgbClr val="009999"/>
                </a:solidFill>
                <a:effectLst>
                  <a:outerShdw blurRad="38100" dist="38100" dir="2700000" algn="tl">
                    <a:srgbClr val="000000"/>
                  </a:outerShdw>
                </a:effectLst>
              </a:rPr>
              <a:t>TETO RGPS</a:t>
            </a:r>
          </a:p>
        </p:txBody>
      </p:sp>
      <p:pic>
        <p:nvPicPr>
          <p:cNvPr id="2" name="Imagem 1"/>
          <p:cNvPicPr>
            <a:picLocks noChangeAspect="1"/>
          </p:cNvPicPr>
          <p:nvPr/>
        </p:nvPicPr>
        <p:blipFill>
          <a:blip r:embed="rId2"/>
          <a:stretch>
            <a:fillRect/>
          </a:stretch>
        </p:blipFill>
        <p:spPr>
          <a:xfrm>
            <a:off x="590782" y="31913"/>
            <a:ext cx="6324610" cy="3245568"/>
          </a:xfrm>
          <a:prstGeom prst="rect">
            <a:avLst/>
          </a:prstGeom>
        </p:spPr>
      </p:pic>
      <p:pic>
        <p:nvPicPr>
          <p:cNvPr id="3" name="Imagem 2"/>
          <p:cNvPicPr>
            <a:picLocks noChangeAspect="1"/>
          </p:cNvPicPr>
          <p:nvPr/>
        </p:nvPicPr>
        <p:blipFill>
          <a:blip r:embed="rId3"/>
          <a:stretch>
            <a:fillRect/>
          </a:stretch>
        </p:blipFill>
        <p:spPr>
          <a:xfrm>
            <a:off x="2538302" y="3219547"/>
            <a:ext cx="3453496" cy="3167082"/>
          </a:xfrm>
          <a:prstGeom prst="rect">
            <a:avLst/>
          </a:prstGeom>
        </p:spPr>
      </p:pic>
      <p:pic>
        <p:nvPicPr>
          <p:cNvPr id="9" name="Imagem 8">
            <a:extLst>
              <a:ext uri="{FF2B5EF4-FFF2-40B4-BE49-F238E27FC236}">
                <a16:creationId xmlns:a16="http://schemas.microsoft.com/office/drawing/2014/main" xmlns="" id="{0CB5D06C-4E5A-4148-A9EA-1D1CC0A55B38}"/>
              </a:ext>
            </a:extLst>
          </p:cNvPr>
          <p:cNvPicPr>
            <a:picLocks noChangeAspect="1"/>
          </p:cNvPicPr>
          <p:nvPr/>
        </p:nvPicPr>
        <p:blipFill>
          <a:blip r:embed="rId4"/>
          <a:stretch>
            <a:fillRect/>
          </a:stretch>
        </p:blipFill>
        <p:spPr>
          <a:xfrm>
            <a:off x="8521700" y="272905"/>
            <a:ext cx="3390899" cy="1381792"/>
          </a:xfrm>
          <a:prstGeom prst="rect">
            <a:avLst/>
          </a:prstGeom>
        </p:spPr>
      </p:pic>
      <p:sp>
        <p:nvSpPr>
          <p:cNvPr id="10" name="Rectangle 5"/>
          <p:cNvSpPr>
            <a:spLocks noChangeArrowheads="1"/>
          </p:cNvSpPr>
          <p:nvPr/>
        </p:nvSpPr>
        <p:spPr bwMode="auto">
          <a:xfrm>
            <a:off x="7750934" y="3527426"/>
            <a:ext cx="3898623" cy="416768"/>
          </a:xfrm>
          <a:prstGeom prst="rect">
            <a:avLst/>
          </a:prstGeom>
          <a:noFill/>
          <a:ln w="12700">
            <a:noFill/>
            <a:miter lim="800000"/>
            <a:headEnd/>
            <a:tailEnd/>
          </a:ln>
          <a:effectLst/>
        </p:spPr>
        <p:txBody>
          <a:bodyPr lIns="0" tIns="0" rIns="0" bIns="0" anchor="b"/>
          <a:lstStyle/>
          <a:p>
            <a:pPr algn="ctr">
              <a:lnSpc>
                <a:spcPct val="80000"/>
              </a:lnSpc>
              <a:defRPr/>
            </a:pPr>
            <a:r>
              <a:rPr lang="pt-BR" sz="2400" dirty="0">
                <a:solidFill>
                  <a:srgbClr val="663300"/>
                </a:solidFill>
                <a:effectLst>
                  <a:outerShdw blurRad="38100" dist="38100" dir="2700000" algn="tl">
                    <a:srgbClr val="000000"/>
                  </a:outerShdw>
                </a:effectLst>
              </a:rPr>
              <a:t>METAS: BENEFÍCIOS </a:t>
            </a:r>
            <a:endParaRPr lang="pt-BR" sz="2400" dirty="0">
              <a:solidFill>
                <a:srgbClr val="663300"/>
              </a:solidFill>
            </a:endParaRPr>
          </a:p>
        </p:txBody>
      </p:sp>
    </p:spTree>
    <p:extLst>
      <p:ext uri="{BB962C8B-B14F-4D97-AF65-F5344CB8AC3E}">
        <p14:creationId xmlns:p14="http://schemas.microsoft.com/office/powerpoint/2010/main" val="2984551758"/>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ppt_x</p:attrName>
                                        </p:attrNameLst>
                                      </p:cBhvr>
                                      <p:tavLst>
                                        <p:tav tm="0">
                                          <p:val>
                                            <p:fltVal val="0.5"/>
                                          </p:val>
                                        </p:tav>
                                        <p:tav tm="100000">
                                          <p:val>
                                            <p:strVal val="#ppt_x"/>
                                          </p:val>
                                        </p:tav>
                                      </p:tavLst>
                                    </p:anim>
                                    <p:anim calcmode="lin" valueType="num">
                                      <p:cBhvr>
                                        <p:cTn id="10" dur="500" fill="hold"/>
                                        <p:tgtEl>
                                          <p:spTgt spid="1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43" name="Rectangle 3"/>
          <p:cNvSpPr>
            <a:spLocks noGrp="1" noChangeArrowheads="1"/>
          </p:cNvSpPr>
          <p:nvPr>
            <p:ph type="body" idx="1"/>
          </p:nvPr>
        </p:nvSpPr>
        <p:spPr bwMode="auto">
          <a:xfrm>
            <a:off x="2711625" y="2123355"/>
            <a:ext cx="6913463" cy="1871737"/>
          </a:xfrm>
          <a:ln>
            <a:miter lim="800000"/>
            <a:headEnd/>
            <a:tailEnd/>
          </a:ln>
        </p:spPr>
        <p:txBody>
          <a:bodyPr vert="horz" wrap="square" lIns="91440" tIns="45720" rIns="91440" bIns="45720" numCol="1" rtlCol="0" anchor="t" anchorCtr="0" compatLnSpc="1">
            <a:prstTxWarp prst="textNoShape">
              <a:avLst/>
            </a:prstTxWarp>
            <a:normAutofit/>
          </a:bodyPr>
          <a:lstStyle/>
          <a:p>
            <a:pPr marL="630238" indent="-630238" algn="ctr">
              <a:lnSpc>
                <a:spcPct val="0"/>
              </a:lnSpc>
              <a:buClr>
                <a:srgbClr val="CC0000"/>
              </a:buClr>
              <a:buSzPct val="105000"/>
              <a:buNone/>
              <a:defRPr/>
            </a:pPr>
            <a:endParaRPr lang="pt-BR" sz="3600" b="1" dirty="0">
              <a:solidFill>
                <a:srgbClr val="CC0000"/>
              </a:solidFill>
              <a:effectLst>
                <a:outerShdw blurRad="38100" dist="38100" dir="2700000" algn="tl">
                  <a:srgbClr val="000000"/>
                </a:outerShdw>
              </a:effectLst>
              <a:latin typeface="Verdana" pitchFamily="34" charset="0"/>
            </a:endParaRPr>
          </a:p>
          <a:p>
            <a:pPr marL="0" indent="0">
              <a:lnSpc>
                <a:spcPct val="120000"/>
              </a:lnSpc>
              <a:buClr>
                <a:srgbClr val="CC0000"/>
              </a:buClr>
              <a:buSzPct val="120000"/>
              <a:buNone/>
              <a:defRPr/>
            </a:pPr>
            <a:r>
              <a:rPr lang="pt-BR" sz="6000" b="1" dirty="0">
                <a:solidFill>
                  <a:srgbClr val="008080"/>
                </a:solidFill>
                <a:effectLst>
                  <a:outerShdw blurRad="38100" dist="38100" dir="2700000" algn="tl">
                    <a:srgbClr val="000000"/>
                  </a:outerShdw>
                </a:effectLst>
                <a:latin typeface="Verdana" pitchFamily="34" charset="0"/>
              </a:rPr>
              <a:t>LONGEVIDADE</a:t>
            </a:r>
          </a:p>
        </p:txBody>
      </p:sp>
      <p:sp>
        <p:nvSpPr>
          <p:cNvPr id="33795"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33796" name="Rectangle 5"/>
          <p:cNvSpPr>
            <a:spLocks noChangeArrowheads="1"/>
          </p:cNvSpPr>
          <p:nvPr/>
        </p:nvSpPr>
        <p:spPr bwMode="auto">
          <a:xfrm>
            <a:off x="3143250" y="333375"/>
            <a:ext cx="72342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nSpc>
                <a:spcPct val="80000"/>
              </a:lnSpc>
            </a:pPr>
            <a:r>
              <a:rPr lang="pt-BR" altLang="pt-BR" sz="3200" b="0">
                <a:solidFill>
                  <a:srgbClr val="663300"/>
                </a:solidFill>
              </a:rPr>
              <a:t/>
            </a:r>
            <a:br>
              <a:rPr lang="pt-BR" altLang="pt-BR" sz="3200" b="0">
                <a:solidFill>
                  <a:srgbClr val="663300"/>
                </a:solidFill>
              </a:rPr>
            </a:br>
            <a:endParaRPr lang="pt-BR" altLang="pt-BR" sz="3200" b="0">
              <a:solidFill>
                <a:srgbClr val="663300"/>
              </a:solidFill>
            </a:endParaRPr>
          </a:p>
        </p:txBody>
      </p:sp>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2"/>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4146331158"/>
      </p:ext>
    </p:extLst>
  </p:cSld>
  <p:clrMapOvr>
    <a:masterClrMapping/>
  </p:clrMapOvr>
  <p:transition>
    <p:strip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80226" name="Rectangle 2"/>
          <p:cNvSpPr>
            <a:spLocks noGrp="1" noChangeArrowheads="1"/>
          </p:cNvSpPr>
          <p:nvPr>
            <p:ph type="title"/>
          </p:nvPr>
        </p:nvSpPr>
        <p:spPr/>
        <p:txBody>
          <a:bodyPr/>
          <a:lstStyle/>
          <a:p>
            <a:r>
              <a:rPr lang="pt-BR" altLang="pt-BR" smtClean="0"/>
              <a:t/>
            </a:r>
            <a:br>
              <a:rPr lang="pt-BR" altLang="pt-BR" smtClean="0"/>
            </a:br>
            <a:endParaRPr lang="pt-BR" altLang="pt-BR" smtClean="0"/>
          </a:p>
        </p:txBody>
      </p:sp>
      <p:sp>
        <p:nvSpPr>
          <p:cNvPr id="35843" name="Rectangle 3"/>
          <p:cNvSpPr>
            <a:spLocks noGrp="1" noChangeArrowheads="1"/>
          </p:cNvSpPr>
          <p:nvPr>
            <p:ph type="body" idx="1"/>
          </p:nvPr>
        </p:nvSpPr>
        <p:spPr bwMode="auto">
          <a:xfrm>
            <a:off x="-419100" y="884553"/>
            <a:ext cx="9042400" cy="530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357188" indent="0">
              <a:buClr>
                <a:srgbClr val="FF0000"/>
              </a:buClr>
              <a:buSzPct val="110000"/>
              <a:buFont typeface="Wingdings" pitchFamily="2" charset="2"/>
              <a:buChar char="v"/>
            </a:pPr>
            <a:r>
              <a:rPr lang="pt-BR" altLang="pt-BR" sz="2600" b="1" dirty="0">
                <a:solidFill>
                  <a:srgbClr val="008080"/>
                </a:solidFill>
                <a:latin typeface="Verdana" panose="020B0604030504040204" pitchFamily="34" charset="0"/>
              </a:rPr>
              <a:t>TÁBUA DE MORTALIDADE: BR 2015 P/SEXO</a:t>
            </a:r>
          </a:p>
        </p:txBody>
      </p:sp>
      <p:sp>
        <p:nvSpPr>
          <p:cNvPr id="35844"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8" name="Rectangle 5"/>
          <p:cNvSpPr>
            <a:spLocks noChangeArrowheads="1"/>
          </p:cNvSpPr>
          <p:nvPr/>
        </p:nvSpPr>
        <p:spPr bwMode="auto">
          <a:xfrm>
            <a:off x="-555625" y="12700"/>
            <a:ext cx="9077325" cy="533400"/>
          </a:xfrm>
          <a:prstGeom prst="rect">
            <a:avLst/>
          </a:prstGeom>
          <a:noFill/>
          <a:ln w="12700">
            <a:noFill/>
            <a:miter lim="800000"/>
            <a:headEnd/>
            <a:tailEnd/>
          </a:ln>
          <a:effectLst/>
        </p:spPr>
        <p:txBody>
          <a:bodyPr lIns="0" tIns="0" rIns="0" bIns="0" anchor="b"/>
          <a:lstStyle/>
          <a:p>
            <a:pPr algn="ctr">
              <a:lnSpc>
                <a:spcPct val="80000"/>
              </a:lnSpc>
              <a:defRPr/>
            </a:pPr>
            <a:r>
              <a:rPr lang="pt-BR" sz="2800" dirty="0">
                <a:solidFill>
                  <a:srgbClr val="663300"/>
                </a:solidFill>
                <a:effectLst>
                  <a:outerShdw blurRad="38100" dist="38100" dir="2700000" algn="tl">
                    <a:srgbClr val="000000"/>
                  </a:outerShdw>
                </a:effectLst>
                <a:latin typeface="Arial Black" panose="020B0A04020102020204" pitchFamily="34" charset="0"/>
              </a:rPr>
              <a:t>METAS: CONTRIBUIÇÃO E BENEFÍCIOS </a:t>
            </a:r>
          </a:p>
        </p:txBody>
      </p:sp>
      <p:pic>
        <p:nvPicPr>
          <p:cNvPr id="35846" name="Image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647" y="1841853"/>
            <a:ext cx="8969375" cy="385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232" name="AutoShape 8"/>
          <p:cNvSpPr>
            <a:spLocks noChangeArrowheads="1"/>
          </p:cNvSpPr>
          <p:nvPr/>
        </p:nvSpPr>
        <p:spPr bwMode="auto">
          <a:xfrm rot="8137329">
            <a:off x="9310688" y="1911165"/>
            <a:ext cx="474662" cy="2984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6600"/>
          </a:solidFill>
          <a:ln w="9525">
            <a:solidFill>
              <a:srgbClr val="000000"/>
            </a:solidFill>
            <a:miter lim="800000"/>
            <a:headEnd/>
            <a:tailEnd/>
          </a:ln>
        </p:spPr>
        <p:txBody>
          <a:bodyPr/>
          <a:lstStyle/>
          <a:p>
            <a:pPr>
              <a:defRPr/>
            </a:pPr>
            <a:endParaRPr lang="pt-BR">
              <a:effectLst>
                <a:outerShdw blurRad="38100" dist="38100" dir="2700000" algn="tl">
                  <a:srgbClr val="000000">
                    <a:alpha val="43137"/>
                  </a:srgbClr>
                </a:outerShdw>
              </a:effectLst>
            </a:endParaRPr>
          </a:p>
        </p:txBody>
      </p:sp>
      <p:pic>
        <p:nvPicPr>
          <p:cNvPr id="9" name="Imagem 8">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318645248"/>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380226"/>
                                        </p:tgtEl>
                                        <p:attrNameLst>
                                          <p:attrName>style.visibility</p:attrName>
                                        </p:attrNameLst>
                                      </p:cBhvr>
                                      <p:to>
                                        <p:strVal val="visible"/>
                                      </p:to>
                                    </p:set>
                                    <p:anim calcmode="lin" valueType="num">
                                      <p:cBhvr>
                                        <p:cTn id="7" dur="500" fill="hold"/>
                                        <p:tgtEl>
                                          <p:spTgt spid="3380226"/>
                                        </p:tgtEl>
                                        <p:attrNameLst>
                                          <p:attrName>ppt_w</p:attrName>
                                        </p:attrNameLst>
                                      </p:cBhvr>
                                      <p:tavLst>
                                        <p:tav tm="0">
                                          <p:val>
                                            <p:fltVal val="0"/>
                                          </p:val>
                                        </p:tav>
                                        <p:tav tm="100000">
                                          <p:val>
                                            <p:strVal val="#ppt_w"/>
                                          </p:val>
                                        </p:tav>
                                      </p:tavLst>
                                    </p:anim>
                                    <p:anim calcmode="lin" valueType="num">
                                      <p:cBhvr>
                                        <p:cTn id="8" dur="500" fill="hold"/>
                                        <p:tgtEl>
                                          <p:spTgt spid="3380226"/>
                                        </p:tgtEl>
                                        <p:attrNameLst>
                                          <p:attrName>ppt_h</p:attrName>
                                        </p:attrNameLst>
                                      </p:cBhvr>
                                      <p:tavLst>
                                        <p:tav tm="0">
                                          <p:val>
                                            <p:fltVal val="0"/>
                                          </p:val>
                                        </p:tav>
                                        <p:tav tm="100000">
                                          <p:val>
                                            <p:strVal val="#ppt_h"/>
                                          </p:val>
                                        </p:tav>
                                      </p:tavLst>
                                    </p:anim>
                                    <p:anim calcmode="lin" valueType="num">
                                      <p:cBhvr>
                                        <p:cTn id="9" dur="500" fill="hold"/>
                                        <p:tgtEl>
                                          <p:spTgt spid="3380226"/>
                                        </p:tgtEl>
                                        <p:attrNameLst>
                                          <p:attrName>ppt_x</p:attrName>
                                        </p:attrNameLst>
                                      </p:cBhvr>
                                      <p:tavLst>
                                        <p:tav tm="0">
                                          <p:val>
                                            <p:fltVal val="0.5"/>
                                          </p:val>
                                        </p:tav>
                                        <p:tav tm="100000">
                                          <p:val>
                                            <p:strVal val="#ppt_x"/>
                                          </p:val>
                                        </p:tav>
                                      </p:tavLst>
                                    </p:anim>
                                    <p:anim calcmode="lin" valueType="num">
                                      <p:cBhvr>
                                        <p:cTn id="10" dur="500" fill="hold"/>
                                        <p:tgtEl>
                                          <p:spTgt spid="3380226"/>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500"/>
                            </p:stCondLst>
                            <p:childTnLst>
                              <p:par>
                                <p:cTn id="12" presetID="23" presetClass="entr" presetSubtype="528"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 calcmode="lin" valueType="num">
                                      <p:cBhvr>
                                        <p:cTn id="16" dur="500" fill="hold"/>
                                        <p:tgtEl>
                                          <p:spTgt spid="8"/>
                                        </p:tgtEl>
                                        <p:attrNameLst>
                                          <p:attrName>ppt_x</p:attrName>
                                        </p:attrNameLst>
                                      </p:cBhvr>
                                      <p:tavLst>
                                        <p:tav tm="0">
                                          <p:val>
                                            <p:fltVal val="0.5"/>
                                          </p:val>
                                        </p:tav>
                                        <p:tav tm="100000">
                                          <p:val>
                                            <p:strVal val="#ppt_x"/>
                                          </p:val>
                                        </p:tav>
                                      </p:tavLst>
                                    </p:anim>
                                    <p:anim calcmode="lin" valueType="num">
                                      <p:cBhvr>
                                        <p:cTn id="17" dur="500" fill="hold"/>
                                        <p:tgtEl>
                                          <p:spTgt spid="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226" grpId="0" autoUpdateAnimBg="0"/>
      <p:bldP spid="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7" name="Retângulo 6"/>
          <p:cNvSpPr>
            <a:spLocks noChangeArrowheads="1"/>
          </p:cNvSpPr>
          <p:nvPr/>
        </p:nvSpPr>
        <p:spPr bwMode="auto">
          <a:xfrm>
            <a:off x="1168727" y="2294321"/>
            <a:ext cx="3186112" cy="837676"/>
          </a:xfrm>
          <a:prstGeom prst="roundRect">
            <a:avLst/>
          </a:prstGeom>
          <a:solidFill>
            <a:schemeClr val="bg1">
              <a:lumMod val="85000"/>
            </a:schemeClr>
          </a:solidFill>
          <a:ln w="9525">
            <a:noFill/>
            <a:miter lim="800000"/>
            <a:headEnd/>
            <a:tailEnd/>
          </a:ln>
        </p:spPr>
        <p:txBody>
          <a:bodyPr anchor="ctr">
            <a:spAutoFit/>
          </a:bodyPr>
          <a:lstStyle/>
          <a:p>
            <a:pPr algn="ctr">
              <a:lnSpc>
                <a:spcPct val="120000"/>
              </a:lnSpc>
              <a:spcBef>
                <a:spcPct val="50000"/>
              </a:spcBef>
              <a:buClr>
                <a:schemeClr val="accent2"/>
              </a:buClr>
              <a:buSzPct val="75000"/>
              <a:buFont typeface="Wingdings" panose="05000000000000000000" pitchFamily="2" charset="2"/>
              <a:buNone/>
              <a:defRPr/>
            </a:pPr>
            <a:r>
              <a:rPr lang="pt-BR" dirty="0">
                <a:latin typeface="Arial" pitchFamily="34" charset="0"/>
              </a:rPr>
              <a:t>Benefícios limitados ao teto do RGPS (R$ 5.839,45)  </a:t>
            </a:r>
          </a:p>
        </p:txBody>
      </p:sp>
      <p:sp>
        <p:nvSpPr>
          <p:cNvPr id="8" name="CaixaDeTexto 7"/>
          <p:cNvSpPr txBox="1"/>
          <p:nvPr/>
        </p:nvSpPr>
        <p:spPr bwMode="auto">
          <a:xfrm>
            <a:off x="4404608" y="1211471"/>
            <a:ext cx="757237" cy="1865126"/>
          </a:xfrm>
          <a:prstGeom prst="rect">
            <a:avLst/>
          </a:prstGeom>
          <a:noFill/>
        </p:spPr>
        <p:txBody>
          <a:bodyPr>
            <a:spAutoFit/>
          </a:bodyPr>
          <a:lstStyle/>
          <a:p>
            <a:pPr algn="ctr">
              <a:lnSpc>
                <a:spcPct val="120000"/>
              </a:lnSpc>
              <a:spcBef>
                <a:spcPct val="50000"/>
              </a:spcBef>
              <a:buClr>
                <a:schemeClr val="accent2"/>
              </a:buClr>
              <a:buSzPct val="75000"/>
              <a:buFont typeface="Wingdings" panose="05000000000000000000" pitchFamily="2" charset="2"/>
              <a:buNone/>
              <a:defRPr/>
            </a:pPr>
            <a:r>
              <a:rPr lang="pt-BR" sz="9600" dirty="0">
                <a:solidFill>
                  <a:srgbClr val="FF0000"/>
                </a:solidFill>
                <a:effectLst>
                  <a:outerShdw blurRad="38100" dist="38100" dir="2700000" algn="tl">
                    <a:srgbClr val="C0C0C0"/>
                  </a:outerShdw>
                </a:effectLst>
                <a:latin typeface="Arial" pitchFamily="34" charset="0"/>
              </a:rPr>
              <a:t>+</a:t>
            </a:r>
          </a:p>
        </p:txBody>
      </p:sp>
      <p:sp>
        <p:nvSpPr>
          <p:cNvPr id="105476" name="CaixaDeTexto 10"/>
          <p:cNvSpPr>
            <a:spLocks noChangeArrowheads="1"/>
          </p:cNvSpPr>
          <p:nvPr/>
        </p:nvSpPr>
        <p:spPr bwMode="auto">
          <a:xfrm>
            <a:off x="1168727" y="1138377"/>
            <a:ext cx="3157537" cy="1082850"/>
          </a:xfrm>
          <a:prstGeom prst="roundRect">
            <a:avLst>
              <a:gd name="adj" fmla="val 16667"/>
            </a:avLst>
          </a:prstGeom>
          <a:solidFill>
            <a:srgbClr val="D9E6FF"/>
          </a:solidFill>
          <a:ln>
            <a:noFill/>
          </a:ln>
        </p:spPr>
        <p:txBody>
          <a:bodyPr>
            <a:spAutoFit/>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spcBef>
                <a:spcPct val="0"/>
              </a:spcBef>
              <a:spcAft>
                <a:spcPct val="0"/>
              </a:spcAft>
              <a:defRPr sz="2800" b="1">
                <a:solidFill>
                  <a:schemeClr val="tx1"/>
                </a:solidFill>
                <a:latin typeface="Verdana" panose="020B0604030504040204" pitchFamily="34" charset="0"/>
              </a:defRPr>
            </a:lvl6pPr>
            <a:lvl7pPr marL="2971800" indent="-228600" eaLnBrk="0" fontAlgn="base" hangingPunct="0">
              <a:spcBef>
                <a:spcPct val="0"/>
              </a:spcBef>
              <a:spcAft>
                <a:spcPct val="0"/>
              </a:spcAft>
              <a:defRPr sz="2800" b="1">
                <a:solidFill>
                  <a:schemeClr val="tx1"/>
                </a:solidFill>
                <a:latin typeface="Verdana" panose="020B0604030504040204" pitchFamily="34" charset="0"/>
              </a:defRPr>
            </a:lvl7pPr>
            <a:lvl8pPr marL="3429000" indent="-228600" eaLnBrk="0" fontAlgn="base" hangingPunct="0">
              <a:spcBef>
                <a:spcPct val="0"/>
              </a:spcBef>
              <a:spcAft>
                <a:spcPct val="0"/>
              </a:spcAft>
              <a:defRPr sz="2800" b="1">
                <a:solidFill>
                  <a:schemeClr val="tx1"/>
                </a:solidFill>
                <a:latin typeface="Verdana" panose="020B0604030504040204" pitchFamily="34" charset="0"/>
              </a:defRPr>
            </a:lvl8pPr>
            <a:lvl9pPr marL="3886200" indent="-228600" eaLnBrk="0" fontAlgn="base" hangingPunct="0">
              <a:spcBef>
                <a:spcPct val="0"/>
              </a:spcBef>
              <a:spcAft>
                <a:spcPct val="0"/>
              </a:spcAft>
              <a:defRPr sz="2800" b="1">
                <a:solidFill>
                  <a:schemeClr val="tx1"/>
                </a:solidFill>
                <a:latin typeface="Verdana" panose="020B0604030504040204" pitchFamily="34" charset="0"/>
              </a:defRPr>
            </a:lvl9pPr>
          </a:lstStyle>
          <a:p>
            <a:pPr algn="ctr">
              <a:lnSpc>
                <a:spcPct val="120000"/>
              </a:lnSpc>
              <a:spcBef>
                <a:spcPct val="50000"/>
              </a:spcBef>
              <a:buClr>
                <a:schemeClr val="accent2"/>
              </a:buClr>
              <a:buSzPct val="75000"/>
              <a:buFont typeface="Wingdings" panose="05000000000000000000" pitchFamily="2" charset="2"/>
              <a:buNone/>
            </a:pPr>
            <a:r>
              <a:rPr lang="pt-BR" altLang="pt-BR" sz="2400" dirty="0">
                <a:latin typeface="Arial" panose="020B0604020202020204" pitchFamily="34" charset="0"/>
              </a:rPr>
              <a:t>PREVIDÊNCIA BÁSICA</a:t>
            </a:r>
          </a:p>
        </p:txBody>
      </p:sp>
      <p:sp>
        <p:nvSpPr>
          <p:cNvPr id="105477" name="CaixaDeTexto 11"/>
          <p:cNvSpPr>
            <a:spLocks noChangeArrowheads="1"/>
          </p:cNvSpPr>
          <p:nvPr/>
        </p:nvSpPr>
        <p:spPr bwMode="auto">
          <a:xfrm>
            <a:off x="5240189" y="1196029"/>
            <a:ext cx="3871913" cy="1082850"/>
          </a:xfrm>
          <a:prstGeom prst="roundRect">
            <a:avLst>
              <a:gd name="adj" fmla="val 16667"/>
            </a:avLst>
          </a:prstGeom>
          <a:solidFill>
            <a:srgbClr val="D5E3FF"/>
          </a:solidFill>
          <a:ln>
            <a:noFill/>
          </a:ln>
        </p:spPr>
        <p:txBody>
          <a:bodyPr>
            <a:spAutoFit/>
          </a:bodyPr>
          <a:lstStyle>
            <a:lvl1pPr>
              <a:defRPr sz="2800" b="1">
                <a:solidFill>
                  <a:schemeClr val="tx1"/>
                </a:solidFill>
                <a:latin typeface="Verdana" panose="020B0604030504040204" pitchFamily="34" charset="0"/>
              </a:defRPr>
            </a:lvl1pPr>
            <a:lvl2pPr marL="742950" indent="-285750">
              <a:defRPr sz="2800" b="1">
                <a:solidFill>
                  <a:schemeClr val="tx1"/>
                </a:solidFill>
                <a:latin typeface="Verdana" panose="020B0604030504040204" pitchFamily="34" charset="0"/>
              </a:defRPr>
            </a:lvl2pPr>
            <a:lvl3pPr marL="1143000" indent="-228600">
              <a:defRPr sz="2800" b="1">
                <a:solidFill>
                  <a:schemeClr val="tx1"/>
                </a:solidFill>
                <a:latin typeface="Verdana" panose="020B0604030504040204" pitchFamily="34" charset="0"/>
              </a:defRPr>
            </a:lvl3pPr>
            <a:lvl4pPr marL="1600200" indent="-228600">
              <a:defRPr sz="2800" b="1">
                <a:solidFill>
                  <a:schemeClr val="tx1"/>
                </a:solidFill>
                <a:latin typeface="Verdana" panose="020B0604030504040204" pitchFamily="34" charset="0"/>
              </a:defRPr>
            </a:lvl4pPr>
            <a:lvl5pPr marL="2057400" indent="-228600">
              <a:defRPr sz="2800" b="1">
                <a:solidFill>
                  <a:schemeClr val="tx1"/>
                </a:solidFill>
                <a:latin typeface="Verdana" panose="020B0604030504040204" pitchFamily="34" charset="0"/>
              </a:defRPr>
            </a:lvl5pPr>
            <a:lvl6pPr marL="2514600" indent="-228600" eaLnBrk="0" fontAlgn="base" hangingPunct="0">
              <a:spcBef>
                <a:spcPct val="0"/>
              </a:spcBef>
              <a:spcAft>
                <a:spcPct val="0"/>
              </a:spcAft>
              <a:defRPr sz="2800" b="1">
                <a:solidFill>
                  <a:schemeClr val="tx1"/>
                </a:solidFill>
                <a:latin typeface="Verdana" panose="020B0604030504040204" pitchFamily="34" charset="0"/>
              </a:defRPr>
            </a:lvl6pPr>
            <a:lvl7pPr marL="2971800" indent="-228600" eaLnBrk="0" fontAlgn="base" hangingPunct="0">
              <a:spcBef>
                <a:spcPct val="0"/>
              </a:spcBef>
              <a:spcAft>
                <a:spcPct val="0"/>
              </a:spcAft>
              <a:defRPr sz="2800" b="1">
                <a:solidFill>
                  <a:schemeClr val="tx1"/>
                </a:solidFill>
                <a:latin typeface="Verdana" panose="020B0604030504040204" pitchFamily="34" charset="0"/>
              </a:defRPr>
            </a:lvl7pPr>
            <a:lvl8pPr marL="3429000" indent="-228600" eaLnBrk="0" fontAlgn="base" hangingPunct="0">
              <a:spcBef>
                <a:spcPct val="0"/>
              </a:spcBef>
              <a:spcAft>
                <a:spcPct val="0"/>
              </a:spcAft>
              <a:defRPr sz="2800" b="1">
                <a:solidFill>
                  <a:schemeClr val="tx1"/>
                </a:solidFill>
                <a:latin typeface="Verdana" panose="020B0604030504040204" pitchFamily="34" charset="0"/>
              </a:defRPr>
            </a:lvl8pPr>
            <a:lvl9pPr marL="3886200" indent="-228600" eaLnBrk="0" fontAlgn="base" hangingPunct="0">
              <a:spcBef>
                <a:spcPct val="0"/>
              </a:spcBef>
              <a:spcAft>
                <a:spcPct val="0"/>
              </a:spcAft>
              <a:defRPr sz="2800" b="1">
                <a:solidFill>
                  <a:schemeClr val="tx1"/>
                </a:solidFill>
                <a:latin typeface="Verdana" panose="020B0604030504040204" pitchFamily="34" charset="0"/>
              </a:defRPr>
            </a:lvl9pPr>
          </a:lstStyle>
          <a:p>
            <a:pPr algn="ctr">
              <a:lnSpc>
                <a:spcPct val="120000"/>
              </a:lnSpc>
              <a:spcBef>
                <a:spcPct val="50000"/>
              </a:spcBef>
              <a:buClr>
                <a:schemeClr val="accent2"/>
              </a:buClr>
              <a:buSzPct val="75000"/>
              <a:buFont typeface="Wingdings" panose="05000000000000000000" pitchFamily="2" charset="2"/>
              <a:buNone/>
            </a:pPr>
            <a:r>
              <a:rPr lang="pt-BR" altLang="pt-BR" sz="2400" dirty="0">
                <a:latin typeface="Arial" panose="020B0604020202020204" pitchFamily="34" charset="0"/>
                <a:ea typeface="MS PGothic" panose="020B0600070205080204" pitchFamily="34" charset="-128"/>
                <a:cs typeface="Arial" panose="020B0604020202020204" pitchFamily="34" charset="0"/>
              </a:rPr>
              <a:t>PREVIDÊNCIA COMPLEMENTAR</a:t>
            </a:r>
          </a:p>
        </p:txBody>
      </p:sp>
      <p:sp>
        <p:nvSpPr>
          <p:cNvPr id="13" name="Retângulo 6"/>
          <p:cNvSpPr>
            <a:spLocks noChangeArrowheads="1"/>
          </p:cNvSpPr>
          <p:nvPr/>
        </p:nvSpPr>
        <p:spPr bwMode="auto">
          <a:xfrm>
            <a:off x="5276702" y="2332794"/>
            <a:ext cx="3835400" cy="837676"/>
          </a:xfrm>
          <a:prstGeom prst="roundRect">
            <a:avLst/>
          </a:prstGeom>
          <a:solidFill>
            <a:schemeClr val="bg1">
              <a:lumMod val="85000"/>
            </a:schemeClr>
          </a:solidFill>
          <a:ln w="9525">
            <a:noFill/>
            <a:miter lim="800000"/>
            <a:headEnd/>
            <a:tailEnd/>
          </a:ln>
        </p:spPr>
        <p:txBody>
          <a:bodyPr anchor="ctr">
            <a:spAutoFit/>
          </a:bodyPr>
          <a:lstStyle/>
          <a:p>
            <a:pPr algn="ctr">
              <a:lnSpc>
                <a:spcPct val="120000"/>
              </a:lnSpc>
              <a:spcBef>
                <a:spcPct val="50000"/>
              </a:spcBef>
              <a:buClr>
                <a:schemeClr val="accent2"/>
              </a:buClr>
              <a:buSzPct val="75000"/>
              <a:buFont typeface="Wingdings" panose="05000000000000000000" pitchFamily="2" charset="2"/>
              <a:buNone/>
              <a:defRPr/>
            </a:pPr>
            <a:r>
              <a:rPr lang="pt-BR" dirty="0">
                <a:latin typeface="Arial" pitchFamily="34" charset="0"/>
              </a:rPr>
              <a:t>Benefícios equivalentes ao saldo na conta individual do servidor</a:t>
            </a:r>
            <a:endParaRPr lang="pt-BR" dirty="0"/>
          </a:p>
        </p:txBody>
      </p:sp>
      <p:sp>
        <p:nvSpPr>
          <p:cNvPr id="14" name="Retângulo 6"/>
          <p:cNvSpPr>
            <a:spLocks noChangeArrowheads="1"/>
          </p:cNvSpPr>
          <p:nvPr/>
        </p:nvSpPr>
        <p:spPr bwMode="auto">
          <a:xfrm>
            <a:off x="1149677" y="3247300"/>
            <a:ext cx="3176587" cy="469916"/>
          </a:xfrm>
          <a:prstGeom prst="roundRect">
            <a:avLst/>
          </a:prstGeom>
          <a:solidFill>
            <a:schemeClr val="bg1">
              <a:lumMod val="85000"/>
            </a:schemeClr>
          </a:solidFill>
          <a:ln w="9525">
            <a:noFill/>
            <a:miter lim="800000"/>
            <a:headEnd/>
            <a:tailEnd/>
          </a:ln>
        </p:spPr>
        <p:txBody>
          <a:bodyPr anchor="ctr">
            <a:spAutoFit/>
          </a:bodyPr>
          <a:lstStyle/>
          <a:p>
            <a:pPr algn="ctr">
              <a:lnSpc>
                <a:spcPct val="120000"/>
              </a:lnSpc>
              <a:spcBef>
                <a:spcPct val="50000"/>
              </a:spcBef>
              <a:buClr>
                <a:schemeClr val="accent2"/>
              </a:buClr>
              <a:buSzPct val="75000"/>
              <a:buFont typeface="Wingdings" panose="05000000000000000000" pitchFamily="2" charset="2"/>
              <a:buNone/>
              <a:defRPr/>
            </a:pPr>
            <a:r>
              <a:rPr lang="pt-BR" dirty="0" smtClean="0">
                <a:latin typeface="Arial" pitchFamily="34" charset="0"/>
              </a:rPr>
              <a:t>RPPS – BD-MUTUALISMO</a:t>
            </a:r>
            <a:endParaRPr lang="pt-BR" dirty="0">
              <a:latin typeface="Arial" pitchFamily="34" charset="0"/>
            </a:endParaRPr>
          </a:p>
        </p:txBody>
      </p:sp>
      <p:sp>
        <p:nvSpPr>
          <p:cNvPr id="15" name="Retângulo 6"/>
          <p:cNvSpPr>
            <a:spLocks noChangeArrowheads="1"/>
          </p:cNvSpPr>
          <p:nvPr/>
        </p:nvSpPr>
        <p:spPr bwMode="auto">
          <a:xfrm>
            <a:off x="5290989" y="3275709"/>
            <a:ext cx="3806825" cy="469916"/>
          </a:xfrm>
          <a:prstGeom prst="roundRect">
            <a:avLst/>
          </a:prstGeom>
          <a:solidFill>
            <a:schemeClr val="bg1">
              <a:lumMod val="85000"/>
            </a:schemeClr>
          </a:solidFill>
          <a:ln w="9525">
            <a:noFill/>
            <a:miter lim="800000"/>
            <a:headEnd/>
            <a:tailEnd/>
          </a:ln>
        </p:spPr>
        <p:txBody>
          <a:bodyPr anchor="ctr">
            <a:spAutoFit/>
          </a:bodyPr>
          <a:lstStyle/>
          <a:p>
            <a:pPr algn="ctr">
              <a:lnSpc>
                <a:spcPct val="120000"/>
              </a:lnSpc>
              <a:spcBef>
                <a:spcPct val="50000"/>
              </a:spcBef>
              <a:buClr>
                <a:schemeClr val="accent2"/>
              </a:buClr>
              <a:buSzPct val="75000"/>
              <a:buFont typeface="Wingdings" panose="05000000000000000000" pitchFamily="2" charset="2"/>
              <a:buNone/>
              <a:defRPr/>
            </a:pPr>
            <a:r>
              <a:rPr lang="pt-BR" dirty="0">
                <a:latin typeface="Arial" pitchFamily="34" charset="0"/>
              </a:rPr>
              <a:t>PREV. COMPL</a:t>
            </a:r>
            <a:r>
              <a:rPr lang="pt-BR" dirty="0" smtClean="0">
                <a:latin typeface="Arial" pitchFamily="34" charset="0"/>
              </a:rPr>
              <a:t>.– CD-INDIVIDUAL</a:t>
            </a:r>
            <a:endParaRPr lang="pt-BR" dirty="0"/>
          </a:p>
        </p:txBody>
      </p:sp>
      <p:sp>
        <p:nvSpPr>
          <p:cNvPr id="20" name="Rectangle 6"/>
          <p:cNvSpPr>
            <a:spLocks noChangeArrowheads="1"/>
          </p:cNvSpPr>
          <p:nvPr/>
        </p:nvSpPr>
        <p:spPr bwMode="auto">
          <a:xfrm>
            <a:off x="-114300" y="-1"/>
            <a:ext cx="10567988" cy="1076505"/>
          </a:xfrm>
          <a:prstGeom prst="rect">
            <a:avLst/>
          </a:prstGeom>
          <a:noFill/>
          <a:ln w="12699">
            <a:noFill/>
            <a:miter lim="800000"/>
            <a:headEnd/>
            <a:tailEnd/>
          </a:ln>
          <a:effectLst/>
        </p:spPr>
        <p:txBody>
          <a:bodyPr lIns="92075" tIns="46038" rIns="92075" bIns="46038"/>
          <a:lstStyle/>
          <a:p>
            <a:pPr algn="ctr" defTabSz="971550">
              <a:buClr>
                <a:srgbClr val="CC0000"/>
              </a:buClr>
              <a:buSzPct val="150000"/>
              <a:tabLst>
                <a:tab pos="190500" algn="l"/>
                <a:tab pos="8286750" algn="l"/>
              </a:tabLst>
              <a:defRPr/>
            </a:pPr>
            <a:r>
              <a:rPr lang="pt-BR" sz="2800" dirty="0">
                <a:solidFill>
                  <a:srgbClr val="663300"/>
                </a:solidFill>
                <a:effectLst>
                  <a:outerShdw blurRad="38100" dist="38100" dir="2700000" algn="tl">
                    <a:srgbClr val="000000"/>
                  </a:outerShdw>
                </a:effectLst>
                <a:latin typeface="Arial Black" panose="020B0A04020102020204" pitchFamily="34" charset="0"/>
                <a:sym typeface="Symbol" pitchFamily="18" charset="2"/>
              </a:rPr>
              <a:t>PREVIDÊNCIA COMPLEMENTAR DO SERVIDOR</a:t>
            </a:r>
          </a:p>
          <a:p>
            <a:pPr algn="ctr" defTabSz="971550">
              <a:buClr>
                <a:srgbClr val="CC0000"/>
              </a:buClr>
              <a:buSzPct val="150000"/>
              <a:tabLst>
                <a:tab pos="190500" algn="l"/>
                <a:tab pos="8286750" algn="l"/>
              </a:tabLst>
              <a:defRPr/>
            </a:pPr>
            <a:r>
              <a:rPr lang="pt-BR" sz="2800" u="sng" dirty="0">
                <a:solidFill>
                  <a:srgbClr val="663300"/>
                </a:solidFill>
                <a:effectLst>
                  <a:outerShdw blurRad="38100" dist="38100" dir="2700000" algn="tl">
                    <a:srgbClr val="000000"/>
                  </a:outerShdw>
                </a:effectLst>
                <a:latin typeface="Arial Black" panose="020B0A04020102020204" pitchFamily="34" charset="0"/>
                <a:sym typeface="Symbol" pitchFamily="18" charset="2"/>
              </a:rPr>
              <a:t>VALE </a:t>
            </a:r>
            <a:r>
              <a:rPr lang="pt-BR" sz="2800" u="sng" dirty="0" smtClean="0">
                <a:solidFill>
                  <a:srgbClr val="663300"/>
                </a:solidFill>
                <a:effectLst>
                  <a:outerShdw blurRad="38100" dist="38100" dir="2700000" algn="tl">
                    <a:srgbClr val="000000"/>
                  </a:outerShdw>
                </a:effectLst>
                <a:latin typeface="Arial Black" panose="020B0A04020102020204" pitchFamily="34" charset="0"/>
                <a:sym typeface="Symbol" pitchFamily="18" charset="2"/>
              </a:rPr>
              <a:t>  LEMBRAR</a:t>
            </a:r>
            <a:endParaRPr lang="pt-BR" sz="2800" u="sng" dirty="0">
              <a:solidFill>
                <a:srgbClr val="663300"/>
              </a:solidFill>
              <a:effectLst>
                <a:outerShdw blurRad="38100" dist="38100" dir="2700000" algn="tl">
                  <a:srgbClr val="000000"/>
                </a:outerShdw>
              </a:effectLst>
              <a:latin typeface="Arial Black" panose="020B0A04020102020204" pitchFamily="34" charset="0"/>
              <a:sym typeface="Symbol" pitchFamily="18" charset="2"/>
            </a:endParaRPr>
          </a:p>
        </p:txBody>
      </p:sp>
      <p:pic>
        <p:nvPicPr>
          <p:cNvPr id="6" name="Imagem 5"/>
          <p:cNvPicPr>
            <a:picLocks noChangeAspect="1"/>
          </p:cNvPicPr>
          <p:nvPr/>
        </p:nvPicPr>
        <p:blipFill>
          <a:blip r:embed="rId4"/>
          <a:stretch>
            <a:fillRect/>
          </a:stretch>
        </p:blipFill>
        <p:spPr>
          <a:xfrm>
            <a:off x="1835737" y="3850598"/>
            <a:ext cx="6808904" cy="2498238"/>
          </a:xfrm>
          <a:prstGeom prst="rect">
            <a:avLst/>
          </a:prstGeom>
        </p:spPr>
      </p:pic>
    </p:spTree>
    <p:extLst>
      <p:ext uri="{BB962C8B-B14F-4D97-AF65-F5344CB8AC3E}">
        <p14:creationId xmlns:p14="http://schemas.microsoft.com/office/powerpoint/2010/main" val="521216091"/>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43" name="Rectangle 3"/>
          <p:cNvSpPr>
            <a:spLocks noGrp="1" noChangeArrowheads="1"/>
          </p:cNvSpPr>
          <p:nvPr>
            <p:ph type="body" idx="1"/>
          </p:nvPr>
        </p:nvSpPr>
        <p:spPr bwMode="auto">
          <a:xfrm>
            <a:off x="2337107" y="2129595"/>
            <a:ext cx="7704856" cy="1871737"/>
          </a:xfrm>
          <a:ln>
            <a:miter lim="800000"/>
            <a:headEnd/>
            <a:tailEnd/>
          </a:ln>
        </p:spPr>
        <p:txBody>
          <a:bodyPr vert="horz" wrap="square" lIns="91440" tIns="45720" rIns="91440" bIns="45720" numCol="1" rtlCol="0" anchor="t" anchorCtr="0" compatLnSpc="1">
            <a:prstTxWarp prst="textNoShape">
              <a:avLst/>
            </a:prstTxWarp>
            <a:normAutofit/>
          </a:bodyPr>
          <a:lstStyle/>
          <a:p>
            <a:pPr marL="630238" indent="-630238" algn="ctr">
              <a:lnSpc>
                <a:spcPct val="0"/>
              </a:lnSpc>
              <a:buClr>
                <a:srgbClr val="CC0000"/>
              </a:buClr>
              <a:buSzPct val="105000"/>
              <a:buNone/>
              <a:defRPr/>
            </a:pPr>
            <a:endParaRPr lang="pt-BR" sz="3600" b="1" dirty="0">
              <a:solidFill>
                <a:srgbClr val="CC0000"/>
              </a:solidFill>
              <a:effectLst>
                <a:outerShdw blurRad="38100" dist="38100" dir="2700000" algn="tl">
                  <a:srgbClr val="000000"/>
                </a:outerShdw>
              </a:effectLst>
              <a:latin typeface="Verdana" pitchFamily="34" charset="0"/>
            </a:endParaRPr>
          </a:p>
          <a:p>
            <a:pPr marL="0" indent="0">
              <a:lnSpc>
                <a:spcPct val="120000"/>
              </a:lnSpc>
              <a:buClr>
                <a:srgbClr val="CC0000"/>
              </a:buClr>
              <a:buSzPct val="120000"/>
              <a:buNone/>
              <a:defRPr/>
            </a:pPr>
            <a:r>
              <a:rPr lang="pt-BR" sz="6000" b="1" dirty="0">
                <a:solidFill>
                  <a:srgbClr val="008080"/>
                </a:solidFill>
                <a:effectLst>
                  <a:outerShdw blurRad="38100" dist="38100" dir="2700000" algn="tl">
                    <a:srgbClr val="000000"/>
                  </a:outerShdw>
                </a:effectLst>
                <a:latin typeface="Verdana" pitchFamily="34" charset="0"/>
              </a:rPr>
              <a:t>RENTABILIDADE</a:t>
            </a:r>
          </a:p>
        </p:txBody>
      </p:sp>
      <p:sp>
        <p:nvSpPr>
          <p:cNvPr id="33795"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33796" name="Rectangle 5"/>
          <p:cNvSpPr>
            <a:spLocks noChangeArrowheads="1"/>
          </p:cNvSpPr>
          <p:nvPr/>
        </p:nvSpPr>
        <p:spPr bwMode="auto">
          <a:xfrm>
            <a:off x="3143250" y="333375"/>
            <a:ext cx="72342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nSpc>
                <a:spcPct val="80000"/>
              </a:lnSpc>
            </a:pPr>
            <a:r>
              <a:rPr lang="pt-BR" altLang="pt-BR" sz="3200" b="0">
                <a:solidFill>
                  <a:srgbClr val="663300"/>
                </a:solidFill>
              </a:rPr>
              <a:t/>
            </a:r>
            <a:br>
              <a:rPr lang="pt-BR" altLang="pt-BR" sz="3200" b="0">
                <a:solidFill>
                  <a:srgbClr val="663300"/>
                </a:solidFill>
              </a:rPr>
            </a:br>
            <a:endParaRPr lang="pt-BR" altLang="pt-BR" sz="3200" b="0">
              <a:solidFill>
                <a:srgbClr val="663300"/>
              </a:solidFill>
            </a:endParaRPr>
          </a:p>
        </p:txBody>
      </p:sp>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2"/>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1461153770"/>
      </p:ext>
    </p:extLst>
  </p:cSld>
  <p:clrMapOvr>
    <a:masterClrMapping/>
  </p:clrMapOvr>
  <p:transition>
    <p:strip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80226" name="Rectangle 2"/>
          <p:cNvSpPr>
            <a:spLocks noGrp="1" noChangeArrowheads="1"/>
          </p:cNvSpPr>
          <p:nvPr>
            <p:ph type="title"/>
          </p:nvPr>
        </p:nvSpPr>
        <p:spPr/>
        <p:txBody>
          <a:bodyPr/>
          <a:lstStyle/>
          <a:p>
            <a:r>
              <a:rPr lang="pt-BR" altLang="pt-BR" smtClean="0"/>
              <a:t/>
            </a:r>
            <a:br>
              <a:rPr lang="pt-BR" altLang="pt-BR" smtClean="0"/>
            </a:br>
            <a:endParaRPr lang="pt-BR" altLang="pt-BR" smtClean="0"/>
          </a:p>
        </p:txBody>
      </p:sp>
      <p:sp>
        <p:nvSpPr>
          <p:cNvPr id="35844"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8" name="Rectangle 5"/>
          <p:cNvSpPr>
            <a:spLocks noChangeArrowheads="1"/>
          </p:cNvSpPr>
          <p:nvPr/>
        </p:nvSpPr>
        <p:spPr bwMode="auto">
          <a:xfrm>
            <a:off x="8337151" y="2971160"/>
            <a:ext cx="3353332" cy="1363676"/>
          </a:xfrm>
          <a:prstGeom prst="rect">
            <a:avLst/>
          </a:prstGeom>
          <a:noFill/>
          <a:ln w="12700">
            <a:noFill/>
            <a:miter lim="800000"/>
            <a:headEnd/>
            <a:tailEnd/>
          </a:ln>
          <a:effectLst/>
        </p:spPr>
        <p:txBody>
          <a:bodyPr lIns="0" tIns="0" rIns="0" bIns="0" anchor="b"/>
          <a:lstStyle/>
          <a:p>
            <a:pPr algn="ctr">
              <a:lnSpc>
                <a:spcPct val="80000"/>
              </a:lnSpc>
              <a:defRPr/>
            </a:pPr>
            <a:r>
              <a:rPr lang="pt-BR" sz="3200" dirty="0">
                <a:solidFill>
                  <a:srgbClr val="663300"/>
                </a:solidFill>
                <a:effectLst>
                  <a:outerShdw blurRad="38100" dist="38100" dir="2700000" algn="tl">
                    <a:srgbClr val="000000"/>
                  </a:outerShdw>
                </a:effectLst>
              </a:rPr>
              <a:t>METAS </a:t>
            </a:r>
            <a:endParaRPr lang="pt-BR" sz="3200" dirty="0" smtClean="0">
              <a:solidFill>
                <a:srgbClr val="663300"/>
              </a:solidFill>
              <a:effectLst>
                <a:outerShdw blurRad="38100" dist="38100" dir="2700000" algn="tl">
                  <a:srgbClr val="000000"/>
                </a:outerShdw>
              </a:effectLst>
            </a:endParaRPr>
          </a:p>
          <a:p>
            <a:pPr algn="ctr">
              <a:lnSpc>
                <a:spcPct val="80000"/>
              </a:lnSpc>
              <a:defRPr/>
            </a:pPr>
            <a:r>
              <a:rPr lang="pt-BR" sz="3200" dirty="0" smtClean="0">
                <a:solidFill>
                  <a:srgbClr val="663300"/>
                </a:solidFill>
                <a:effectLst>
                  <a:outerShdw blurRad="38100" dist="38100" dir="2700000" algn="tl">
                    <a:srgbClr val="000000"/>
                  </a:outerShdw>
                </a:effectLst>
              </a:rPr>
              <a:t>DE </a:t>
            </a:r>
          </a:p>
          <a:p>
            <a:pPr algn="ctr">
              <a:lnSpc>
                <a:spcPct val="80000"/>
              </a:lnSpc>
              <a:defRPr/>
            </a:pPr>
            <a:r>
              <a:rPr lang="pt-BR" sz="3200" dirty="0" smtClean="0">
                <a:solidFill>
                  <a:srgbClr val="663300"/>
                </a:solidFill>
                <a:effectLst>
                  <a:outerShdw blurRad="38100" dist="38100" dir="2700000" algn="tl">
                    <a:srgbClr val="000000"/>
                  </a:outerShdw>
                </a:effectLst>
              </a:rPr>
              <a:t>RENTABILIDADE </a:t>
            </a:r>
            <a:endParaRPr lang="pt-BR" sz="3200" dirty="0">
              <a:solidFill>
                <a:srgbClr val="663300"/>
              </a:solidFill>
            </a:endParaRPr>
          </a:p>
        </p:txBody>
      </p:sp>
      <p:sp>
        <p:nvSpPr>
          <p:cNvPr id="3380232" name="AutoShape 8"/>
          <p:cNvSpPr>
            <a:spLocks noChangeArrowheads="1"/>
          </p:cNvSpPr>
          <p:nvPr/>
        </p:nvSpPr>
        <p:spPr bwMode="auto">
          <a:xfrm rot="1793851">
            <a:off x="42797" y="2863791"/>
            <a:ext cx="474662" cy="2984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6600"/>
          </a:solidFill>
          <a:ln w="9525">
            <a:solidFill>
              <a:srgbClr val="000000"/>
            </a:solidFill>
            <a:miter lim="800000"/>
            <a:headEnd/>
            <a:tailEnd/>
          </a:ln>
        </p:spPr>
        <p:txBody>
          <a:bodyPr/>
          <a:lstStyle/>
          <a:p>
            <a:pPr>
              <a:defRPr/>
            </a:pPr>
            <a:endParaRPr lang="pt-BR">
              <a:effectLst>
                <a:outerShdw blurRad="38100" dist="38100" dir="2700000" algn="tl">
                  <a:srgbClr val="000000">
                    <a:alpha val="43137"/>
                  </a:srgbClr>
                </a:outerShdw>
              </a:effectLst>
            </a:endParaRPr>
          </a:p>
        </p:txBody>
      </p:sp>
      <p:pic>
        <p:nvPicPr>
          <p:cNvPr id="2" name="Imagem 1"/>
          <p:cNvPicPr>
            <a:picLocks noChangeAspect="1"/>
          </p:cNvPicPr>
          <p:nvPr/>
        </p:nvPicPr>
        <p:blipFill>
          <a:blip r:embed="rId2"/>
          <a:stretch>
            <a:fillRect/>
          </a:stretch>
        </p:blipFill>
        <p:spPr>
          <a:xfrm>
            <a:off x="560256" y="2558604"/>
            <a:ext cx="7597143" cy="3672408"/>
          </a:xfrm>
          <a:prstGeom prst="rect">
            <a:avLst/>
          </a:prstGeom>
        </p:spPr>
      </p:pic>
      <p:pic>
        <p:nvPicPr>
          <p:cNvPr id="4" name="Imagem 3"/>
          <p:cNvPicPr>
            <a:picLocks noChangeAspect="1"/>
          </p:cNvPicPr>
          <p:nvPr/>
        </p:nvPicPr>
        <p:blipFill>
          <a:blip r:embed="rId3"/>
          <a:stretch>
            <a:fillRect/>
          </a:stretch>
        </p:blipFill>
        <p:spPr>
          <a:xfrm>
            <a:off x="2565149" y="225922"/>
            <a:ext cx="3183340" cy="2156098"/>
          </a:xfrm>
          <a:prstGeom prst="rect">
            <a:avLst/>
          </a:prstGeom>
        </p:spPr>
      </p:pic>
      <p:pic>
        <p:nvPicPr>
          <p:cNvPr id="9" name="Imagem 8">
            <a:extLst>
              <a:ext uri="{FF2B5EF4-FFF2-40B4-BE49-F238E27FC236}">
                <a16:creationId xmlns:a16="http://schemas.microsoft.com/office/drawing/2014/main" xmlns="" id="{0CB5D06C-4E5A-4148-A9EA-1D1CC0A55B38}"/>
              </a:ext>
            </a:extLst>
          </p:cNvPr>
          <p:cNvPicPr>
            <a:picLocks noChangeAspect="1"/>
          </p:cNvPicPr>
          <p:nvPr/>
        </p:nvPicPr>
        <p:blipFill>
          <a:blip r:embed="rId4"/>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1459615267"/>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380226"/>
                                        </p:tgtEl>
                                        <p:attrNameLst>
                                          <p:attrName>style.visibility</p:attrName>
                                        </p:attrNameLst>
                                      </p:cBhvr>
                                      <p:to>
                                        <p:strVal val="visible"/>
                                      </p:to>
                                    </p:set>
                                    <p:anim calcmode="lin" valueType="num">
                                      <p:cBhvr>
                                        <p:cTn id="7" dur="500" fill="hold"/>
                                        <p:tgtEl>
                                          <p:spTgt spid="3380226"/>
                                        </p:tgtEl>
                                        <p:attrNameLst>
                                          <p:attrName>ppt_w</p:attrName>
                                        </p:attrNameLst>
                                      </p:cBhvr>
                                      <p:tavLst>
                                        <p:tav tm="0">
                                          <p:val>
                                            <p:fltVal val="0"/>
                                          </p:val>
                                        </p:tav>
                                        <p:tav tm="100000">
                                          <p:val>
                                            <p:strVal val="#ppt_w"/>
                                          </p:val>
                                        </p:tav>
                                      </p:tavLst>
                                    </p:anim>
                                    <p:anim calcmode="lin" valueType="num">
                                      <p:cBhvr>
                                        <p:cTn id="8" dur="500" fill="hold"/>
                                        <p:tgtEl>
                                          <p:spTgt spid="3380226"/>
                                        </p:tgtEl>
                                        <p:attrNameLst>
                                          <p:attrName>ppt_h</p:attrName>
                                        </p:attrNameLst>
                                      </p:cBhvr>
                                      <p:tavLst>
                                        <p:tav tm="0">
                                          <p:val>
                                            <p:fltVal val="0"/>
                                          </p:val>
                                        </p:tav>
                                        <p:tav tm="100000">
                                          <p:val>
                                            <p:strVal val="#ppt_h"/>
                                          </p:val>
                                        </p:tav>
                                      </p:tavLst>
                                    </p:anim>
                                    <p:anim calcmode="lin" valueType="num">
                                      <p:cBhvr>
                                        <p:cTn id="9" dur="500" fill="hold"/>
                                        <p:tgtEl>
                                          <p:spTgt spid="3380226"/>
                                        </p:tgtEl>
                                        <p:attrNameLst>
                                          <p:attrName>ppt_x</p:attrName>
                                        </p:attrNameLst>
                                      </p:cBhvr>
                                      <p:tavLst>
                                        <p:tav tm="0">
                                          <p:val>
                                            <p:fltVal val="0.5"/>
                                          </p:val>
                                        </p:tav>
                                        <p:tav tm="100000">
                                          <p:val>
                                            <p:strVal val="#ppt_x"/>
                                          </p:val>
                                        </p:tav>
                                      </p:tavLst>
                                    </p:anim>
                                    <p:anim calcmode="lin" valueType="num">
                                      <p:cBhvr>
                                        <p:cTn id="10" dur="500" fill="hold"/>
                                        <p:tgtEl>
                                          <p:spTgt spid="3380226"/>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500"/>
                            </p:stCondLst>
                            <p:childTnLst>
                              <p:par>
                                <p:cTn id="12" presetID="23" presetClass="entr" presetSubtype="528"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 calcmode="lin" valueType="num">
                                      <p:cBhvr>
                                        <p:cTn id="16" dur="500" fill="hold"/>
                                        <p:tgtEl>
                                          <p:spTgt spid="8"/>
                                        </p:tgtEl>
                                        <p:attrNameLst>
                                          <p:attrName>ppt_x</p:attrName>
                                        </p:attrNameLst>
                                      </p:cBhvr>
                                      <p:tavLst>
                                        <p:tav tm="0">
                                          <p:val>
                                            <p:fltVal val="0.5"/>
                                          </p:val>
                                        </p:tav>
                                        <p:tav tm="100000">
                                          <p:val>
                                            <p:strVal val="#ppt_x"/>
                                          </p:val>
                                        </p:tav>
                                      </p:tavLst>
                                    </p:anim>
                                    <p:anim calcmode="lin" valueType="num">
                                      <p:cBhvr>
                                        <p:cTn id="17" dur="500" fill="hold"/>
                                        <p:tgtEl>
                                          <p:spTgt spid="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226" grpId="0" autoUpdateAnimBg="0"/>
      <p:bldP spid="8"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2"/>
          <a:stretch>
            <a:fillRect/>
          </a:stretch>
        </p:blipFill>
        <p:spPr>
          <a:xfrm>
            <a:off x="8521700" y="272905"/>
            <a:ext cx="3390899" cy="1381792"/>
          </a:xfrm>
          <a:prstGeom prst="rect">
            <a:avLst/>
          </a:prstGeom>
        </p:spPr>
      </p:pic>
      <p:sp>
        <p:nvSpPr>
          <p:cNvPr id="3440643" name="Rectangle 3"/>
          <p:cNvSpPr>
            <a:spLocks noGrp="1" noChangeArrowheads="1"/>
          </p:cNvSpPr>
          <p:nvPr>
            <p:ph type="body" idx="1"/>
          </p:nvPr>
        </p:nvSpPr>
        <p:spPr bwMode="auto">
          <a:xfrm>
            <a:off x="165100" y="856595"/>
            <a:ext cx="9436101" cy="5472113"/>
          </a:xfrm>
          <a:ln>
            <a:miter lim="800000"/>
            <a:headEnd/>
            <a:tailEnd/>
          </a:ln>
        </p:spPr>
        <p:txBody>
          <a:bodyPr vert="horz" wrap="square" lIns="91440" tIns="45720" rIns="91440" bIns="45720" numCol="1" rtlCol="0" anchor="t" anchorCtr="0" compatLnSpc="1">
            <a:prstTxWarp prst="textNoShape">
              <a:avLst/>
            </a:prstTxWarp>
            <a:normAutofit/>
          </a:bodyPr>
          <a:lstStyle/>
          <a:p>
            <a:pPr marL="630238" indent="-630238" algn="ctr">
              <a:lnSpc>
                <a:spcPct val="0"/>
              </a:lnSpc>
              <a:buClr>
                <a:srgbClr val="CC0000"/>
              </a:buClr>
              <a:buSzPct val="105000"/>
              <a:buNone/>
              <a:defRPr/>
            </a:pPr>
            <a:endParaRPr lang="pt-BR" sz="3600" b="1" dirty="0">
              <a:solidFill>
                <a:srgbClr val="CC0000"/>
              </a:solidFill>
              <a:effectLst>
                <a:outerShdw blurRad="38100" dist="38100" dir="2700000" algn="tl">
                  <a:srgbClr val="000000"/>
                </a:outerShdw>
              </a:effectLst>
              <a:latin typeface="Verdana" pitchFamily="34" charset="0"/>
            </a:endParaRPr>
          </a:p>
          <a:p>
            <a:pPr marL="630238" indent="-630238">
              <a:lnSpc>
                <a:spcPct val="120000"/>
              </a:lnSpc>
              <a:buClr>
                <a:srgbClr val="CC0000"/>
              </a:buClr>
              <a:buSzPct val="120000"/>
              <a:buFont typeface="Wingdings" pitchFamily="2" charset="2"/>
              <a:buChar char="v"/>
              <a:defRPr/>
            </a:pPr>
            <a:r>
              <a:rPr lang="pt-BR" sz="3200" b="1" dirty="0" smtClean="0">
                <a:solidFill>
                  <a:srgbClr val="008080"/>
                </a:solidFill>
                <a:effectLst>
                  <a:outerShdw blurRad="38100" dist="38100" dir="2700000" algn="tl">
                    <a:srgbClr val="000000"/>
                  </a:outerShdw>
                </a:effectLst>
                <a:latin typeface="Verdana" pitchFamily="34" charset="0"/>
              </a:rPr>
              <a:t>PARA FAZER FRENTE AS TRÊS </a:t>
            </a:r>
            <a:r>
              <a:rPr lang="pt-BR" sz="3200" b="1" dirty="0">
                <a:solidFill>
                  <a:srgbClr val="008080"/>
                </a:solidFill>
                <a:effectLst>
                  <a:outerShdw blurRad="38100" dist="38100" dir="2700000" algn="tl">
                    <a:srgbClr val="000000"/>
                  </a:outerShdw>
                </a:effectLst>
                <a:latin typeface="Verdana" pitchFamily="34" charset="0"/>
              </a:rPr>
              <a:t>INCÓGNITAS:</a:t>
            </a:r>
          </a:p>
          <a:p>
            <a:pPr marL="630238" indent="-630238">
              <a:lnSpc>
                <a:spcPct val="200000"/>
              </a:lnSpc>
              <a:buClr>
                <a:srgbClr val="CC0000"/>
              </a:buClr>
              <a:buSzPct val="120000"/>
              <a:buNone/>
              <a:defRPr/>
            </a:pPr>
            <a:r>
              <a:rPr lang="pt-BR" sz="3200" b="1" dirty="0">
                <a:solidFill>
                  <a:srgbClr val="008080"/>
                </a:solidFill>
                <a:effectLst>
                  <a:outerShdw blurRad="38100" dist="38100" dir="2700000" algn="tl">
                    <a:srgbClr val="000000"/>
                  </a:outerShdw>
                </a:effectLst>
                <a:latin typeface="Verdana" pitchFamily="34" charset="0"/>
              </a:rPr>
              <a:t>    </a:t>
            </a:r>
            <a:r>
              <a:rPr lang="pt-BR" sz="3200" b="1" dirty="0" smtClean="0">
                <a:solidFill>
                  <a:srgbClr val="008080"/>
                </a:solidFill>
                <a:effectLst>
                  <a:outerShdw blurRad="38100" dist="38100" dir="2700000" algn="tl">
                    <a:srgbClr val="000000"/>
                  </a:outerShdw>
                </a:effectLst>
                <a:latin typeface="Verdana" pitchFamily="34" charset="0"/>
              </a:rPr>
              <a:t>REMUNERAÇÃO, LONGEVIDADE e RENTABILIDADE É FUNDAMENTAL O </a:t>
            </a:r>
            <a:r>
              <a:rPr lang="pt-BR" sz="3200" b="1" u="sng" dirty="0" smtClean="0">
                <a:solidFill>
                  <a:srgbClr val="008080"/>
                </a:solidFill>
                <a:effectLst>
                  <a:outerShdw blurRad="38100" dist="38100" dir="2700000" algn="tl">
                    <a:srgbClr val="000000"/>
                  </a:outerShdw>
                </a:effectLst>
                <a:latin typeface="Verdana" pitchFamily="34" charset="0"/>
              </a:rPr>
              <a:t>PLANEJAMENTO PREVIDENCIÁRIO</a:t>
            </a:r>
            <a:r>
              <a:rPr lang="pt-BR" sz="3200" b="1" dirty="0" smtClean="0">
                <a:solidFill>
                  <a:srgbClr val="008080"/>
                </a:solidFill>
                <a:effectLst>
                  <a:outerShdw blurRad="38100" dist="38100" dir="2700000" algn="tl">
                    <a:srgbClr val="000000"/>
                  </a:outerShdw>
                </a:effectLst>
                <a:latin typeface="Verdana" pitchFamily="34" charset="0"/>
              </a:rPr>
              <a:t>.</a:t>
            </a:r>
            <a:endParaRPr lang="pt-BR" sz="3200" b="1" dirty="0">
              <a:solidFill>
                <a:srgbClr val="008080"/>
              </a:solidFill>
              <a:effectLst>
                <a:outerShdw blurRad="38100" dist="38100" dir="2700000" algn="tl">
                  <a:srgbClr val="000000"/>
                </a:outerShdw>
              </a:effectLst>
              <a:latin typeface="Verdana" pitchFamily="34" charset="0"/>
            </a:endParaRPr>
          </a:p>
          <a:p>
            <a:pPr marL="630238" indent="-630238">
              <a:lnSpc>
                <a:spcPct val="200000"/>
              </a:lnSpc>
              <a:buClr>
                <a:srgbClr val="CC0000"/>
              </a:buClr>
              <a:buSzPct val="120000"/>
              <a:buNone/>
              <a:defRPr/>
            </a:pPr>
            <a:endParaRPr lang="pt-BR" sz="3200" b="1" dirty="0">
              <a:solidFill>
                <a:srgbClr val="008080"/>
              </a:solidFill>
              <a:effectLst>
                <a:outerShdw blurRad="38100" dist="38100" dir="2700000" algn="tl">
                  <a:srgbClr val="000000"/>
                </a:outerShdw>
              </a:effectLst>
              <a:latin typeface="Verdana" pitchFamily="34" charset="0"/>
            </a:endParaRPr>
          </a:p>
        </p:txBody>
      </p:sp>
      <p:sp>
        <p:nvSpPr>
          <p:cNvPr id="33795"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33796" name="Rectangle 5"/>
          <p:cNvSpPr>
            <a:spLocks noChangeArrowheads="1"/>
          </p:cNvSpPr>
          <p:nvPr/>
        </p:nvSpPr>
        <p:spPr bwMode="auto">
          <a:xfrm>
            <a:off x="3143250" y="333375"/>
            <a:ext cx="72342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nSpc>
                <a:spcPct val="80000"/>
              </a:lnSpc>
            </a:pPr>
            <a:r>
              <a:rPr lang="pt-BR" altLang="pt-BR" sz="3200" b="0">
                <a:solidFill>
                  <a:srgbClr val="663300"/>
                </a:solidFill>
              </a:rPr>
              <a:t/>
            </a:r>
            <a:br>
              <a:rPr lang="pt-BR" altLang="pt-BR" sz="3200" b="0">
                <a:solidFill>
                  <a:srgbClr val="663300"/>
                </a:solidFill>
              </a:rPr>
            </a:br>
            <a:endParaRPr lang="pt-BR" altLang="pt-BR" sz="3200" b="0">
              <a:solidFill>
                <a:srgbClr val="663300"/>
              </a:solidFill>
            </a:endParaRPr>
          </a:p>
        </p:txBody>
      </p:sp>
      <p:sp>
        <p:nvSpPr>
          <p:cNvPr id="6" name="Text Box 6"/>
          <p:cNvSpPr txBox="1">
            <a:spLocks noChangeArrowheads="1"/>
          </p:cNvSpPr>
          <p:nvPr/>
        </p:nvSpPr>
        <p:spPr bwMode="auto">
          <a:xfrm>
            <a:off x="560388" y="66930"/>
            <a:ext cx="7772400" cy="523220"/>
          </a:xfrm>
          <a:prstGeom prst="rect">
            <a:avLst/>
          </a:prstGeom>
          <a:noFill/>
          <a:ln w="9525">
            <a:noFill/>
            <a:miter lim="800000"/>
            <a:headEnd/>
            <a:tailEnd/>
          </a:ln>
          <a:effectLst/>
        </p:spPr>
        <p:txBody>
          <a:bodyPr>
            <a:spAutoFit/>
          </a:bodyPr>
          <a:lstStyle/>
          <a:p>
            <a:pPr algn="ctr">
              <a:defRPr/>
            </a:pPr>
            <a:r>
              <a:rPr lang="pt-BR" sz="2800" dirty="0">
                <a:solidFill>
                  <a:srgbClr val="663300"/>
                </a:solidFill>
                <a:effectLst>
                  <a:outerShdw blurRad="38100" dist="38100" dir="2700000" algn="tl">
                    <a:srgbClr val="000000"/>
                  </a:outerShdw>
                </a:effectLst>
                <a:latin typeface="Arial Black" panose="020B0A04020102020204" pitchFamily="34" charset="0"/>
              </a:rPr>
              <a:t>CUSTEIO X BENEFÍCIO</a:t>
            </a:r>
          </a:p>
        </p:txBody>
      </p:sp>
    </p:spTree>
    <p:extLst>
      <p:ext uri="{BB962C8B-B14F-4D97-AF65-F5344CB8AC3E}">
        <p14:creationId xmlns:p14="http://schemas.microsoft.com/office/powerpoint/2010/main" val="137018748"/>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521700" y="272905"/>
            <a:ext cx="3390899" cy="1381792"/>
          </a:xfrm>
          <a:prstGeom prst="rect">
            <a:avLst/>
          </a:prstGeom>
        </p:spPr>
      </p:pic>
      <p:sp>
        <p:nvSpPr>
          <p:cNvPr id="62466" name="AutoShape 2"/>
          <p:cNvSpPr>
            <a:spLocks noChangeArrowheads="1"/>
          </p:cNvSpPr>
          <p:nvPr/>
        </p:nvSpPr>
        <p:spPr bwMode="auto">
          <a:xfrm>
            <a:off x="2743200" y="2362200"/>
            <a:ext cx="914400" cy="9144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62467" name="AutoShape 3"/>
          <p:cNvSpPr>
            <a:spLocks noChangeArrowheads="1"/>
          </p:cNvSpPr>
          <p:nvPr/>
        </p:nvSpPr>
        <p:spPr bwMode="auto">
          <a:xfrm>
            <a:off x="2743200" y="2362200"/>
            <a:ext cx="914400" cy="9144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3153924" name="Rectangle 4"/>
          <p:cNvSpPr>
            <a:spLocks noGrp="1" noChangeArrowheads="1"/>
          </p:cNvSpPr>
          <p:nvPr>
            <p:ph type="body" idx="1"/>
          </p:nvPr>
        </p:nvSpPr>
        <p:spPr bwMode="auto">
          <a:xfrm>
            <a:off x="113117" y="1373981"/>
            <a:ext cx="9185866" cy="53292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p>
            <a:pPr marL="263525" indent="-263525" algn="ctr">
              <a:lnSpc>
                <a:spcPct val="5000"/>
              </a:lnSpc>
              <a:buClr>
                <a:srgbClr val="0000FF"/>
              </a:buClr>
              <a:buNone/>
              <a:tabLst>
                <a:tab pos="80963" algn="l"/>
              </a:tabLst>
              <a:defRPr/>
            </a:pPr>
            <a:endParaRPr lang="pt-BR" altLang="pt-BR" sz="2200" dirty="0">
              <a:solidFill>
                <a:srgbClr val="663300"/>
              </a:solidFill>
              <a:latin typeface="Verdana" panose="020B0604030504040204" pitchFamily="34" charset="0"/>
            </a:endParaRPr>
          </a:p>
          <a:p>
            <a:pPr>
              <a:lnSpc>
                <a:spcPct val="125000"/>
              </a:lnSpc>
              <a:buSzPct val="140000"/>
              <a:buFont typeface="Wingdings" panose="05000000000000000000" pitchFamily="2" charset="2"/>
              <a:buChar char="v"/>
              <a:tabLst>
                <a:tab pos="80963" algn="l"/>
              </a:tabLst>
              <a:defRPr/>
            </a:pPr>
            <a:r>
              <a:rPr lang="pt-BR" altLang="pt-BR" sz="2400" b="1" dirty="0">
                <a:solidFill>
                  <a:srgbClr val="339933"/>
                </a:solidFill>
                <a:effectLst>
                  <a:outerShdw blurRad="38100" dist="38100" dir="2700000" algn="tl">
                    <a:srgbClr val="000000"/>
                  </a:outerShdw>
                </a:effectLst>
                <a:latin typeface="Verdana" panose="020B0604030504040204" pitchFamily="34" charset="0"/>
              </a:rPr>
              <a:t>   </a:t>
            </a:r>
            <a:r>
              <a:rPr lang="pt-BR" altLang="pt-BR" sz="2900" b="1" dirty="0">
                <a:effectLst>
                  <a:outerShdw blurRad="38100" dist="38100" dir="2700000" algn="tl">
                    <a:srgbClr val="FFFFFF"/>
                  </a:outerShdw>
                </a:effectLst>
                <a:latin typeface="Verdana" panose="020B0604030504040204" pitchFamily="34" charset="0"/>
              </a:rPr>
              <a:t>AO SISTEMA DE PREVIDÊNCIA SE TORNA MAIS BARATO, O QUE É BOM PARA O ENTE FEDERATIVO E PARA A PRÓPRIA </a:t>
            </a:r>
            <a:r>
              <a:rPr lang="pt-BR" altLang="pt-BR" sz="2900" b="1" dirty="0" smtClean="0">
                <a:effectLst>
                  <a:outerShdw blurRad="38100" dist="38100" dir="2700000" algn="tl">
                    <a:srgbClr val="FFFFFF"/>
                  </a:outerShdw>
                </a:effectLst>
                <a:latin typeface="Verdana" panose="020B0604030504040204" pitchFamily="34" charset="0"/>
              </a:rPr>
              <a:t>SOCIEDADE;</a:t>
            </a:r>
            <a:endParaRPr lang="pt-BR" altLang="pt-BR" sz="2900" b="1" dirty="0">
              <a:effectLst>
                <a:outerShdw blurRad="38100" dist="38100" dir="2700000" algn="tl">
                  <a:srgbClr val="FFFFFF"/>
                </a:outerShdw>
              </a:effectLst>
              <a:latin typeface="Verdana" panose="020B0604030504040204" pitchFamily="34" charset="0"/>
            </a:endParaRPr>
          </a:p>
          <a:p>
            <a:pPr>
              <a:lnSpc>
                <a:spcPct val="125000"/>
              </a:lnSpc>
              <a:buSzPct val="140000"/>
              <a:buFont typeface="Wingdings" panose="05000000000000000000" pitchFamily="2" charset="2"/>
              <a:buChar char="v"/>
              <a:tabLst>
                <a:tab pos="80963" algn="l"/>
              </a:tabLst>
              <a:defRPr/>
            </a:pPr>
            <a:r>
              <a:rPr lang="pt-BR" altLang="pt-BR" sz="2900" b="1" dirty="0">
                <a:effectLst>
                  <a:outerShdw blurRad="38100" dist="38100" dir="2700000" algn="tl">
                    <a:srgbClr val="FFFFFF"/>
                  </a:outerShdw>
                </a:effectLst>
                <a:latin typeface="Verdana" panose="020B0604030504040204" pitchFamily="34" charset="0"/>
              </a:rPr>
              <a:t>  PARA O SERVIDOR É A POSSIBILIDADE DE OTIMIZAR SEU BENEFÍCIO E DE SE DESVINCULAR, PARCIALMENTE, DA DEPENDÊNCIA </a:t>
            </a:r>
            <a:r>
              <a:rPr lang="pt-BR" altLang="pt-BR" sz="2900" b="1" dirty="0" smtClean="0">
                <a:effectLst>
                  <a:outerShdw blurRad="38100" dist="38100" dir="2700000" algn="tl">
                    <a:srgbClr val="FFFFFF"/>
                  </a:outerShdw>
                </a:effectLst>
                <a:latin typeface="Verdana" panose="020B0604030504040204" pitchFamily="34" charset="0"/>
              </a:rPr>
              <a:t>PREVIDENCIÁRIA </a:t>
            </a:r>
            <a:r>
              <a:rPr lang="pt-BR" altLang="pt-BR" sz="2900" b="1" dirty="0">
                <a:effectLst>
                  <a:outerShdw blurRad="38100" dist="38100" dir="2700000" algn="tl">
                    <a:srgbClr val="FFFFFF"/>
                  </a:outerShdw>
                </a:effectLst>
                <a:latin typeface="Verdana" panose="020B0604030504040204" pitchFamily="34" charset="0"/>
              </a:rPr>
              <a:t>DO ENTE </a:t>
            </a:r>
            <a:r>
              <a:rPr lang="pt-BR" altLang="pt-BR" sz="2900" b="1" dirty="0" smtClean="0">
                <a:effectLst>
                  <a:outerShdw blurRad="38100" dist="38100" dir="2700000" algn="tl">
                    <a:srgbClr val="FFFFFF"/>
                  </a:outerShdw>
                </a:effectLst>
                <a:latin typeface="Verdana" panose="020B0604030504040204" pitchFamily="34" charset="0"/>
              </a:rPr>
              <a:t>FEDERATIVO;</a:t>
            </a:r>
            <a:endParaRPr lang="pt-BR" altLang="pt-BR" sz="2900" b="1" dirty="0">
              <a:effectLst>
                <a:outerShdw blurRad="38100" dist="38100" dir="2700000" algn="tl">
                  <a:srgbClr val="FFFFFF"/>
                </a:outerShdw>
              </a:effectLst>
              <a:latin typeface="Verdana" panose="020B0604030504040204" pitchFamily="34" charset="0"/>
            </a:endParaRPr>
          </a:p>
        </p:txBody>
      </p:sp>
      <p:sp>
        <p:nvSpPr>
          <p:cNvPr id="62469" name="AutoShape 5"/>
          <p:cNvSpPr>
            <a:spLocks/>
          </p:cNvSpPr>
          <p:nvPr/>
        </p:nvSpPr>
        <p:spPr bwMode="auto">
          <a:xfrm>
            <a:off x="2971800" y="3124200"/>
            <a:ext cx="152400" cy="914400"/>
          </a:xfrm>
          <a:prstGeom prst="leftBrace">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3153926" name="Rectangle 6"/>
          <p:cNvSpPr>
            <a:spLocks noChangeArrowheads="1"/>
          </p:cNvSpPr>
          <p:nvPr/>
        </p:nvSpPr>
        <p:spPr bwMode="auto">
          <a:xfrm>
            <a:off x="495946" y="170077"/>
            <a:ext cx="6935787" cy="47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defTabSz="971550">
              <a:lnSpc>
                <a:spcPct val="95000"/>
              </a:lnSpc>
              <a:tabLst>
                <a:tab pos="190500" algn="l"/>
                <a:tab pos="8286750" algn="l"/>
              </a:tabLst>
              <a:defRPr sz="2800">
                <a:solidFill>
                  <a:schemeClr val="tx1"/>
                </a:solidFill>
                <a:latin typeface="Arial" panose="020B0604020202020204" pitchFamily="34" charset="0"/>
              </a:defRPr>
            </a:lvl1pPr>
            <a:lvl2pPr marL="190500" defTabSz="971550">
              <a:spcBef>
                <a:spcPct val="25000"/>
              </a:spcBef>
              <a:buClr>
                <a:schemeClr val="tx1"/>
              </a:buClr>
              <a:buChar char="–"/>
              <a:tabLst>
                <a:tab pos="190500" algn="l"/>
                <a:tab pos="8286750" algn="l"/>
              </a:tabLst>
              <a:defRPr sz="2800">
                <a:solidFill>
                  <a:schemeClr val="tx1"/>
                </a:solidFill>
                <a:latin typeface="Arial" panose="020B0604020202020204" pitchFamily="34" charset="0"/>
              </a:defRPr>
            </a:lvl2pPr>
            <a:lvl3pPr marL="609600" indent="-228600" defTabSz="971550">
              <a:spcBef>
                <a:spcPct val="20000"/>
              </a:spcBef>
              <a:tabLst>
                <a:tab pos="190500" algn="l"/>
                <a:tab pos="8286750" algn="l"/>
              </a:tabLst>
              <a:defRPr sz="2800">
                <a:solidFill>
                  <a:schemeClr val="tx1"/>
                </a:solidFill>
                <a:latin typeface="Arial" panose="020B0604020202020204" pitchFamily="34" charset="0"/>
              </a:defRPr>
            </a:lvl3pPr>
            <a:lvl4pPr marL="16611600" indent="-228600" defTabSz="971550">
              <a:spcBef>
                <a:spcPct val="20000"/>
              </a:spcBef>
              <a:buClr>
                <a:schemeClr val="tx1"/>
              </a:buClr>
              <a:buChar char="–"/>
              <a:tabLst>
                <a:tab pos="190500" algn="l"/>
                <a:tab pos="8286750" algn="l"/>
              </a:tabLst>
              <a:defRPr sz="2400">
                <a:solidFill>
                  <a:schemeClr val="tx1"/>
                </a:solidFill>
                <a:latin typeface="Arial" panose="020B0604020202020204" pitchFamily="34" charset="0"/>
              </a:defRPr>
            </a:lvl4pPr>
            <a:lvl5pPr marL="17030700" indent="-228600" defTabSz="971550">
              <a:spcBef>
                <a:spcPct val="20000"/>
              </a:spcBef>
              <a:tabLst>
                <a:tab pos="190500" algn="l"/>
                <a:tab pos="8286750" algn="l"/>
              </a:tabLst>
              <a:defRPr sz="2400">
                <a:solidFill>
                  <a:schemeClr val="tx1"/>
                </a:solidFill>
                <a:latin typeface="Arial" panose="020B0604020202020204" pitchFamily="34" charset="0"/>
              </a:defRPr>
            </a:lvl5pPr>
            <a:lvl6pPr marL="174879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6pPr>
            <a:lvl7pPr marL="179451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7pPr>
            <a:lvl8pPr marL="184023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8pPr>
            <a:lvl9pPr marL="188595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9pPr>
          </a:lstStyle>
          <a:p>
            <a:pPr algn="ctr" defTabSz="914400">
              <a:lnSpc>
                <a:spcPct val="80000"/>
              </a:lnSpc>
              <a:buClr>
                <a:srgbClr val="CC0000"/>
              </a:buClr>
              <a:buSzPct val="150000"/>
              <a:buFont typeface="Monotype Sorts" pitchFamily="2" charset="2"/>
              <a:buNone/>
              <a:defRPr/>
            </a:pPr>
            <a:r>
              <a:rPr lang="pt-BR" altLang="pt-BR" dirty="0">
                <a:solidFill>
                  <a:srgbClr val="663300"/>
                </a:solidFill>
                <a:effectLst>
                  <a:outerShdw blurRad="38100" dist="38100" dir="2700000" algn="tl">
                    <a:srgbClr val="000000"/>
                  </a:outerShdw>
                </a:effectLst>
                <a:latin typeface="Arial Black" panose="020B0A04020102020204" pitchFamily="34" charset="0"/>
              </a:rPr>
              <a:t>PREVIDÊNCIA COMPLEMENTAR</a:t>
            </a:r>
          </a:p>
          <a:p>
            <a:pPr algn="ctr" defTabSz="914400">
              <a:lnSpc>
                <a:spcPct val="80000"/>
              </a:lnSpc>
              <a:buClr>
                <a:srgbClr val="CC0000"/>
              </a:buClr>
              <a:buSzPct val="150000"/>
              <a:buFont typeface="Monotype Sorts" pitchFamily="2" charset="2"/>
              <a:buNone/>
              <a:defRPr/>
            </a:pPr>
            <a:endParaRPr lang="pt-BR" altLang="pt-BR" dirty="0" smtClean="0">
              <a:solidFill>
                <a:srgbClr val="663300"/>
              </a:solidFill>
              <a:effectLst>
                <a:outerShdw blurRad="38100" dist="38100" dir="2700000" algn="tl">
                  <a:srgbClr val="000000"/>
                </a:outerShdw>
              </a:effectLst>
              <a:latin typeface="Arial Black" panose="020B0A04020102020204" pitchFamily="34" charset="0"/>
            </a:endParaRPr>
          </a:p>
          <a:p>
            <a:pPr algn="ctr" defTabSz="914400">
              <a:lnSpc>
                <a:spcPct val="80000"/>
              </a:lnSpc>
              <a:buClr>
                <a:srgbClr val="CC0000"/>
              </a:buClr>
              <a:buSzPct val="150000"/>
              <a:buFont typeface="Monotype Sorts" pitchFamily="2" charset="2"/>
              <a:buNone/>
              <a:defRPr/>
            </a:pPr>
            <a:r>
              <a:rPr lang="pt-BR" altLang="pt-BR" dirty="0" smtClean="0">
                <a:solidFill>
                  <a:srgbClr val="663300"/>
                </a:solidFill>
                <a:effectLst>
                  <a:outerShdw blurRad="38100" dist="38100" dir="2700000" algn="tl">
                    <a:srgbClr val="000000"/>
                  </a:outerShdw>
                </a:effectLst>
                <a:latin typeface="Arial Black" panose="020B0A04020102020204" pitchFamily="34" charset="0"/>
              </a:rPr>
              <a:t>CONCLUSÃO</a:t>
            </a:r>
            <a:endParaRPr lang="pt-BR" altLang="pt-BR" dirty="0">
              <a:solidFill>
                <a:srgbClr val="663300"/>
              </a:solidFill>
              <a:effectLst>
                <a:outerShdw blurRad="38100" dist="38100" dir="2700000" algn="tl">
                  <a:srgbClr val="000000"/>
                </a:outerShdw>
              </a:effectLst>
              <a:latin typeface="Arial Black" panose="020B0A04020102020204" pitchFamily="34" charset="0"/>
            </a:endParaRPr>
          </a:p>
        </p:txBody>
      </p:sp>
    </p:spTree>
    <p:extLst>
      <p:ext uri="{BB962C8B-B14F-4D97-AF65-F5344CB8AC3E}">
        <p14:creationId xmlns:p14="http://schemas.microsoft.com/office/powerpoint/2010/main" val="3157673502"/>
      </p:ext>
    </p:extLst>
  </p:cSld>
  <p:clrMapOvr>
    <a:masterClrMapping/>
  </p:clrMapOvr>
  <p:transition>
    <p:cover dir="l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521700" y="272905"/>
            <a:ext cx="3390899" cy="1381792"/>
          </a:xfrm>
          <a:prstGeom prst="rect">
            <a:avLst/>
          </a:prstGeom>
        </p:spPr>
      </p:pic>
      <p:sp>
        <p:nvSpPr>
          <p:cNvPr id="62466" name="AutoShape 2"/>
          <p:cNvSpPr>
            <a:spLocks noChangeArrowheads="1"/>
          </p:cNvSpPr>
          <p:nvPr/>
        </p:nvSpPr>
        <p:spPr bwMode="auto">
          <a:xfrm>
            <a:off x="2743200" y="2362200"/>
            <a:ext cx="914400" cy="9144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62467" name="AutoShape 3"/>
          <p:cNvSpPr>
            <a:spLocks noChangeArrowheads="1"/>
          </p:cNvSpPr>
          <p:nvPr/>
        </p:nvSpPr>
        <p:spPr bwMode="auto">
          <a:xfrm>
            <a:off x="2743200" y="2362200"/>
            <a:ext cx="914400" cy="9144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3153924" name="Rectangle 4"/>
          <p:cNvSpPr>
            <a:spLocks noGrp="1" noChangeArrowheads="1"/>
          </p:cNvSpPr>
          <p:nvPr>
            <p:ph type="body" idx="1"/>
          </p:nvPr>
        </p:nvSpPr>
        <p:spPr bwMode="auto">
          <a:xfrm>
            <a:off x="0" y="1373981"/>
            <a:ext cx="9329980" cy="53292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263525" indent="-263525" algn="ctr">
              <a:lnSpc>
                <a:spcPct val="5000"/>
              </a:lnSpc>
              <a:buClr>
                <a:srgbClr val="0000FF"/>
              </a:buClr>
              <a:buNone/>
              <a:tabLst>
                <a:tab pos="80963" algn="l"/>
              </a:tabLst>
              <a:defRPr/>
            </a:pPr>
            <a:endParaRPr lang="pt-BR" altLang="pt-BR" sz="2200" dirty="0">
              <a:solidFill>
                <a:srgbClr val="663300"/>
              </a:solidFill>
              <a:latin typeface="Verdana" panose="020B0604030504040204" pitchFamily="34" charset="0"/>
            </a:endParaRPr>
          </a:p>
          <a:p>
            <a:pPr>
              <a:lnSpc>
                <a:spcPct val="125000"/>
              </a:lnSpc>
              <a:buSzPct val="140000"/>
              <a:buFont typeface="Wingdings" panose="05000000000000000000" pitchFamily="2" charset="2"/>
              <a:buChar char="v"/>
              <a:tabLst>
                <a:tab pos="80963" algn="l"/>
              </a:tabLst>
              <a:defRPr/>
            </a:pPr>
            <a:r>
              <a:rPr lang="pt-BR" altLang="pt-BR" sz="2900" b="1" dirty="0" smtClean="0">
                <a:effectLst>
                  <a:outerShdw blurRad="38100" dist="38100" dir="2700000" algn="tl">
                    <a:srgbClr val="FFFFFF"/>
                  </a:outerShdw>
                </a:effectLst>
                <a:latin typeface="Verdana" panose="020B0604030504040204" pitchFamily="34" charset="0"/>
              </a:rPr>
              <a:t> EXISTEM  MECANISMOS NA LEGISLAÇÃO QUE DÃO SEGURANÇA AO SERVIDOR:</a:t>
            </a:r>
          </a:p>
          <a:p>
            <a:pPr marL="620713" indent="92075">
              <a:lnSpc>
                <a:spcPct val="125000"/>
              </a:lnSpc>
              <a:buFont typeface="Wingdings" panose="05000000000000000000" pitchFamily="2" charset="2"/>
              <a:buChar char="v"/>
              <a:tabLst>
                <a:tab pos="357188" algn="l"/>
              </a:tabLst>
              <a:defRPr/>
            </a:pPr>
            <a:r>
              <a:rPr lang="pt-BR" altLang="pt-BR" sz="2900" b="1" dirty="0" smtClean="0">
                <a:effectLst>
                  <a:outerShdw blurRad="38100" dist="38100" dir="2700000" algn="tl">
                    <a:srgbClr val="FFFFFF"/>
                  </a:outerShdw>
                </a:effectLst>
                <a:latin typeface="Verdana" panose="020B0604030504040204" pitchFamily="34" charset="0"/>
              </a:rPr>
              <a:t> </a:t>
            </a:r>
            <a:r>
              <a:rPr lang="pt-BR" altLang="pt-BR" sz="2900" b="1" dirty="0" smtClean="0">
                <a:effectLst>
                  <a:outerShdw blurRad="38100" dist="38100" dir="2700000" algn="tl">
                    <a:srgbClr val="FFFFFF"/>
                  </a:outerShdw>
                </a:effectLst>
                <a:latin typeface="Verdana" panose="020B0604030504040204" pitchFamily="34" charset="0"/>
              </a:rPr>
              <a:t>NA DESISTÊNCIA = RESGATE </a:t>
            </a:r>
            <a:r>
              <a:rPr lang="pt-BR" altLang="pt-BR" sz="2900" b="1" dirty="0" smtClean="0">
                <a:effectLst>
                  <a:outerShdw blurRad="38100" dist="38100" dir="2700000" algn="tl">
                    <a:srgbClr val="FFFFFF"/>
                  </a:outerShdw>
                </a:effectLst>
                <a:latin typeface="Verdana" panose="020B0604030504040204" pitchFamily="34" charset="0"/>
              </a:rPr>
              <a:t>DE CONTRIBUÇÕES: 100% DELE E MAIS PARTE DO PATROCINADOR;</a:t>
            </a:r>
          </a:p>
          <a:p>
            <a:pPr marL="620713" indent="92075">
              <a:lnSpc>
                <a:spcPct val="125000"/>
              </a:lnSpc>
              <a:buFont typeface="Wingdings" panose="05000000000000000000" pitchFamily="2" charset="2"/>
              <a:buChar char="v"/>
              <a:tabLst>
                <a:tab pos="357188" algn="l"/>
              </a:tabLst>
              <a:defRPr/>
            </a:pPr>
            <a:r>
              <a:rPr lang="pt-BR" altLang="pt-BR" sz="2900" b="1" dirty="0" smtClean="0">
                <a:effectLst>
                  <a:outerShdw blurRad="38100" dist="38100" dir="2700000" algn="tl">
                    <a:srgbClr val="FFFFFF"/>
                  </a:outerShdw>
                </a:effectLst>
                <a:latin typeface="Verdana" panose="020B0604030504040204" pitchFamily="34" charset="0"/>
              </a:rPr>
              <a:t> E AINDA, A PORTABILIDADE, O BENEFÍCIO PROPORCIONAL </a:t>
            </a:r>
            <a:r>
              <a:rPr lang="pt-BR" altLang="pt-BR" sz="2900" b="1" dirty="0" smtClean="0">
                <a:effectLst>
                  <a:outerShdw blurRad="38100" dist="38100" dir="2700000" algn="tl">
                    <a:srgbClr val="FFFFFF"/>
                  </a:outerShdw>
                </a:effectLst>
                <a:latin typeface="Verdana" panose="020B0604030504040204" pitchFamily="34" charset="0"/>
              </a:rPr>
              <a:t>DIFERIDO (BPD) </a:t>
            </a:r>
            <a:r>
              <a:rPr lang="pt-BR" altLang="pt-BR" sz="2900" b="1" dirty="0" smtClean="0">
                <a:effectLst>
                  <a:outerShdw blurRad="38100" dist="38100" dir="2700000" algn="tl">
                    <a:srgbClr val="FFFFFF"/>
                  </a:outerShdw>
                </a:effectLst>
                <a:latin typeface="Verdana" panose="020B0604030504040204" pitchFamily="34" charset="0"/>
              </a:rPr>
              <a:t>E O AUTOPATROCÍNIO.</a:t>
            </a:r>
          </a:p>
          <a:p>
            <a:pPr marL="263525" indent="-263525">
              <a:lnSpc>
                <a:spcPct val="125000"/>
              </a:lnSpc>
              <a:buNone/>
              <a:tabLst>
                <a:tab pos="80963" algn="l"/>
              </a:tabLst>
              <a:defRPr/>
            </a:pPr>
            <a:endParaRPr lang="pt-BR" altLang="pt-BR" sz="2900" b="1" dirty="0">
              <a:effectLst>
                <a:outerShdw blurRad="38100" dist="38100" dir="2700000" algn="tl">
                  <a:srgbClr val="FFFFFF"/>
                </a:outerShdw>
              </a:effectLst>
              <a:latin typeface="Verdana" panose="020B0604030504040204" pitchFamily="34" charset="0"/>
            </a:endParaRPr>
          </a:p>
        </p:txBody>
      </p:sp>
      <p:sp>
        <p:nvSpPr>
          <p:cNvPr id="62469" name="AutoShape 5"/>
          <p:cNvSpPr>
            <a:spLocks/>
          </p:cNvSpPr>
          <p:nvPr/>
        </p:nvSpPr>
        <p:spPr bwMode="auto">
          <a:xfrm>
            <a:off x="2971800" y="3124200"/>
            <a:ext cx="152400" cy="914400"/>
          </a:xfrm>
          <a:prstGeom prst="leftBrace">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3153926" name="Rectangle 6"/>
          <p:cNvSpPr>
            <a:spLocks noChangeArrowheads="1"/>
          </p:cNvSpPr>
          <p:nvPr/>
        </p:nvSpPr>
        <p:spPr bwMode="auto">
          <a:xfrm>
            <a:off x="604433" y="153989"/>
            <a:ext cx="6935787" cy="47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defTabSz="971550">
              <a:lnSpc>
                <a:spcPct val="95000"/>
              </a:lnSpc>
              <a:tabLst>
                <a:tab pos="190500" algn="l"/>
                <a:tab pos="8286750" algn="l"/>
              </a:tabLst>
              <a:defRPr sz="2800">
                <a:solidFill>
                  <a:schemeClr val="tx1"/>
                </a:solidFill>
                <a:latin typeface="Arial" panose="020B0604020202020204" pitchFamily="34" charset="0"/>
              </a:defRPr>
            </a:lvl1pPr>
            <a:lvl2pPr marL="190500" defTabSz="971550">
              <a:spcBef>
                <a:spcPct val="25000"/>
              </a:spcBef>
              <a:buClr>
                <a:schemeClr val="tx1"/>
              </a:buClr>
              <a:buChar char="–"/>
              <a:tabLst>
                <a:tab pos="190500" algn="l"/>
                <a:tab pos="8286750" algn="l"/>
              </a:tabLst>
              <a:defRPr sz="2800">
                <a:solidFill>
                  <a:schemeClr val="tx1"/>
                </a:solidFill>
                <a:latin typeface="Arial" panose="020B0604020202020204" pitchFamily="34" charset="0"/>
              </a:defRPr>
            </a:lvl2pPr>
            <a:lvl3pPr marL="609600" indent="-228600" defTabSz="971550">
              <a:spcBef>
                <a:spcPct val="20000"/>
              </a:spcBef>
              <a:tabLst>
                <a:tab pos="190500" algn="l"/>
                <a:tab pos="8286750" algn="l"/>
              </a:tabLst>
              <a:defRPr sz="2800">
                <a:solidFill>
                  <a:schemeClr val="tx1"/>
                </a:solidFill>
                <a:latin typeface="Arial" panose="020B0604020202020204" pitchFamily="34" charset="0"/>
              </a:defRPr>
            </a:lvl3pPr>
            <a:lvl4pPr marL="16611600" indent="-228600" defTabSz="971550">
              <a:spcBef>
                <a:spcPct val="20000"/>
              </a:spcBef>
              <a:buClr>
                <a:schemeClr val="tx1"/>
              </a:buClr>
              <a:buChar char="–"/>
              <a:tabLst>
                <a:tab pos="190500" algn="l"/>
                <a:tab pos="8286750" algn="l"/>
              </a:tabLst>
              <a:defRPr sz="2400">
                <a:solidFill>
                  <a:schemeClr val="tx1"/>
                </a:solidFill>
                <a:latin typeface="Arial" panose="020B0604020202020204" pitchFamily="34" charset="0"/>
              </a:defRPr>
            </a:lvl4pPr>
            <a:lvl5pPr marL="17030700" indent="-228600" defTabSz="971550">
              <a:spcBef>
                <a:spcPct val="20000"/>
              </a:spcBef>
              <a:tabLst>
                <a:tab pos="190500" algn="l"/>
                <a:tab pos="8286750" algn="l"/>
              </a:tabLst>
              <a:defRPr sz="2400">
                <a:solidFill>
                  <a:schemeClr val="tx1"/>
                </a:solidFill>
                <a:latin typeface="Arial" panose="020B0604020202020204" pitchFamily="34" charset="0"/>
              </a:defRPr>
            </a:lvl5pPr>
            <a:lvl6pPr marL="174879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6pPr>
            <a:lvl7pPr marL="179451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7pPr>
            <a:lvl8pPr marL="184023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8pPr>
            <a:lvl9pPr marL="188595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9pPr>
          </a:lstStyle>
          <a:p>
            <a:pPr algn="ctr" defTabSz="914400">
              <a:lnSpc>
                <a:spcPct val="80000"/>
              </a:lnSpc>
              <a:buClr>
                <a:srgbClr val="CC0000"/>
              </a:buClr>
              <a:buSzPct val="150000"/>
              <a:buFont typeface="Monotype Sorts" pitchFamily="2" charset="2"/>
              <a:buNone/>
              <a:defRPr/>
            </a:pPr>
            <a:r>
              <a:rPr lang="pt-BR" altLang="pt-BR" dirty="0">
                <a:solidFill>
                  <a:srgbClr val="663300"/>
                </a:solidFill>
                <a:effectLst>
                  <a:outerShdw blurRad="38100" dist="38100" dir="2700000" algn="tl">
                    <a:srgbClr val="000000"/>
                  </a:outerShdw>
                </a:effectLst>
                <a:latin typeface="Arial Black" panose="020B0A04020102020204" pitchFamily="34" charset="0"/>
              </a:rPr>
              <a:t>PREVIDÊNCIA COMPLEMENTAR</a:t>
            </a:r>
          </a:p>
          <a:p>
            <a:pPr algn="ctr" defTabSz="914400">
              <a:lnSpc>
                <a:spcPct val="80000"/>
              </a:lnSpc>
              <a:buClr>
                <a:srgbClr val="CC0000"/>
              </a:buClr>
              <a:buSzPct val="150000"/>
              <a:buFont typeface="Monotype Sorts" pitchFamily="2" charset="2"/>
              <a:buNone/>
              <a:defRPr/>
            </a:pPr>
            <a:endParaRPr lang="pt-BR" altLang="pt-BR" dirty="0" smtClean="0">
              <a:solidFill>
                <a:srgbClr val="663300"/>
              </a:solidFill>
              <a:effectLst>
                <a:outerShdw blurRad="38100" dist="38100" dir="2700000" algn="tl">
                  <a:srgbClr val="000000"/>
                </a:outerShdw>
              </a:effectLst>
              <a:latin typeface="Arial Black" panose="020B0A04020102020204" pitchFamily="34" charset="0"/>
            </a:endParaRPr>
          </a:p>
          <a:p>
            <a:pPr algn="ctr" defTabSz="914400">
              <a:lnSpc>
                <a:spcPct val="80000"/>
              </a:lnSpc>
              <a:buClr>
                <a:srgbClr val="CC0000"/>
              </a:buClr>
              <a:buSzPct val="150000"/>
              <a:buFont typeface="Monotype Sorts" pitchFamily="2" charset="2"/>
              <a:buNone/>
              <a:defRPr/>
            </a:pPr>
            <a:r>
              <a:rPr lang="pt-BR" altLang="pt-BR" dirty="0" smtClean="0">
                <a:solidFill>
                  <a:srgbClr val="663300"/>
                </a:solidFill>
                <a:effectLst>
                  <a:outerShdw blurRad="38100" dist="38100" dir="2700000" algn="tl">
                    <a:srgbClr val="000000"/>
                  </a:outerShdw>
                </a:effectLst>
                <a:latin typeface="Arial Black" panose="020B0A04020102020204" pitchFamily="34" charset="0"/>
              </a:rPr>
              <a:t>CONCLUSÃO</a:t>
            </a:r>
            <a:endParaRPr lang="pt-BR" altLang="pt-BR" dirty="0">
              <a:solidFill>
                <a:srgbClr val="663300"/>
              </a:solidFill>
              <a:effectLst>
                <a:outerShdw blurRad="38100" dist="38100" dir="2700000" algn="tl">
                  <a:srgbClr val="000000"/>
                </a:outerShdw>
              </a:effectLst>
              <a:latin typeface="Arial Black" panose="020B0A04020102020204" pitchFamily="34" charset="0"/>
            </a:endParaRPr>
          </a:p>
        </p:txBody>
      </p:sp>
    </p:spTree>
    <p:extLst>
      <p:ext uri="{BB962C8B-B14F-4D97-AF65-F5344CB8AC3E}">
        <p14:creationId xmlns:p14="http://schemas.microsoft.com/office/powerpoint/2010/main" val="4236494493"/>
      </p:ext>
    </p:extLst>
  </p:cSld>
  <p:clrMapOvr>
    <a:masterClrMapping/>
  </p:clrMapOvr>
  <p:transition>
    <p:cover dir="l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521700" y="272905"/>
            <a:ext cx="3390899" cy="1381792"/>
          </a:xfrm>
          <a:prstGeom prst="rect">
            <a:avLst/>
          </a:prstGeom>
        </p:spPr>
      </p:pic>
      <p:sp>
        <p:nvSpPr>
          <p:cNvPr id="64514" name="AutoShape 2"/>
          <p:cNvSpPr>
            <a:spLocks noChangeArrowheads="1"/>
          </p:cNvSpPr>
          <p:nvPr/>
        </p:nvSpPr>
        <p:spPr bwMode="auto">
          <a:xfrm>
            <a:off x="2743200" y="2362200"/>
            <a:ext cx="914400" cy="9144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64515" name="AutoShape 3"/>
          <p:cNvSpPr>
            <a:spLocks noChangeArrowheads="1"/>
          </p:cNvSpPr>
          <p:nvPr/>
        </p:nvSpPr>
        <p:spPr bwMode="auto">
          <a:xfrm>
            <a:off x="2743200" y="2362200"/>
            <a:ext cx="914400" cy="9144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3153924" name="Rectangle 4"/>
          <p:cNvSpPr>
            <a:spLocks noGrp="1" noChangeArrowheads="1"/>
          </p:cNvSpPr>
          <p:nvPr>
            <p:ph type="body" idx="1"/>
          </p:nvPr>
        </p:nvSpPr>
        <p:spPr bwMode="auto">
          <a:xfrm>
            <a:off x="144114" y="1528763"/>
            <a:ext cx="8893175" cy="53292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263525" indent="-263525" algn="ctr">
              <a:lnSpc>
                <a:spcPct val="5000"/>
              </a:lnSpc>
              <a:buClr>
                <a:srgbClr val="0000FF"/>
              </a:buClr>
              <a:buNone/>
              <a:tabLst>
                <a:tab pos="80963" algn="l"/>
              </a:tabLst>
              <a:defRPr/>
            </a:pPr>
            <a:endParaRPr lang="pt-BR" altLang="pt-BR" sz="2200" dirty="0">
              <a:solidFill>
                <a:srgbClr val="663300"/>
              </a:solidFill>
              <a:latin typeface="Verdana" panose="020B0604030504040204" pitchFamily="34" charset="0"/>
            </a:endParaRPr>
          </a:p>
          <a:p>
            <a:pPr>
              <a:lnSpc>
                <a:spcPct val="125000"/>
              </a:lnSpc>
              <a:buSzPct val="140000"/>
              <a:buFont typeface="Wingdings" panose="05000000000000000000" pitchFamily="2" charset="2"/>
              <a:buChar char="v"/>
              <a:tabLst>
                <a:tab pos="80963" algn="l"/>
              </a:tabLst>
              <a:defRPr/>
            </a:pPr>
            <a:r>
              <a:rPr lang="pt-BR" altLang="pt-BR" sz="2400" b="1" dirty="0">
                <a:solidFill>
                  <a:srgbClr val="339933"/>
                </a:solidFill>
                <a:effectLst>
                  <a:outerShdw blurRad="38100" dist="38100" dir="2700000" algn="tl">
                    <a:srgbClr val="000000"/>
                  </a:outerShdw>
                </a:effectLst>
                <a:latin typeface="Verdana" panose="020B0604030504040204" pitchFamily="34" charset="0"/>
              </a:rPr>
              <a:t>   </a:t>
            </a:r>
            <a:r>
              <a:rPr lang="pt-BR" altLang="pt-BR" sz="2900" b="1" dirty="0">
                <a:effectLst>
                  <a:outerShdw blurRad="38100" dist="38100" dir="2700000" algn="tl">
                    <a:srgbClr val="FFFFFF"/>
                  </a:outerShdw>
                </a:effectLst>
                <a:latin typeface="Verdana" panose="020B0604030504040204" pitchFamily="34" charset="0"/>
              </a:rPr>
              <a:t>O PLANO DE BENEFÍCIO PROPOSTO </a:t>
            </a:r>
            <a:r>
              <a:rPr lang="pt-BR" altLang="pt-BR" sz="2900" b="1" dirty="0" smtClean="0">
                <a:effectLst>
                  <a:outerShdw blurRad="38100" dist="38100" dir="2700000" algn="tl">
                    <a:srgbClr val="FFFFFF"/>
                  </a:outerShdw>
                </a:effectLst>
                <a:latin typeface="Verdana" panose="020B0604030504040204" pitchFamily="34" charset="0"/>
              </a:rPr>
              <a:t>PARA OS MUNICÍPIOS É O  MULTIPATRO- CINADO</a:t>
            </a:r>
            <a:r>
              <a:rPr lang="pt-BR" altLang="pt-BR" sz="2900" b="1" dirty="0">
                <a:effectLst>
                  <a:outerShdw blurRad="38100" dist="38100" dir="2700000" algn="tl">
                    <a:srgbClr val="FFFFFF"/>
                  </a:outerShdw>
                </a:effectLst>
                <a:latin typeface="Verdana" panose="020B0604030504040204" pitchFamily="34" charset="0"/>
              </a:rPr>
              <a:t>, MAS </a:t>
            </a:r>
            <a:r>
              <a:rPr lang="pt-BR" altLang="pt-BR" sz="2900" b="1" dirty="0">
                <a:solidFill>
                  <a:srgbClr val="008080"/>
                </a:solidFill>
                <a:effectLst>
                  <a:outerShdw blurRad="38100" dist="38100" dir="2700000" algn="tl">
                    <a:srgbClr val="FFFFFF"/>
                  </a:outerShdw>
                </a:effectLst>
                <a:latin typeface="Verdana" panose="020B0604030504040204" pitchFamily="34" charset="0"/>
              </a:rPr>
              <a:t>NÃO SOLIDÁRIO</a:t>
            </a:r>
            <a:r>
              <a:rPr lang="pt-BR" altLang="pt-BR" sz="2900" b="1" dirty="0">
                <a:effectLst>
                  <a:outerShdw blurRad="38100" dist="38100" dir="2700000" algn="tl">
                    <a:srgbClr val="FFFFFF"/>
                  </a:outerShdw>
                </a:effectLst>
                <a:latin typeface="Verdana" panose="020B0604030504040204" pitchFamily="34" charset="0"/>
              </a:rPr>
              <a:t>, TENDO O CUSTO ADMINISTRATIVO RATEADO ENTRE AS PATROCINADORAS.</a:t>
            </a:r>
          </a:p>
          <a:p>
            <a:pPr>
              <a:lnSpc>
                <a:spcPct val="125000"/>
              </a:lnSpc>
              <a:buSzPct val="140000"/>
              <a:buFont typeface="Wingdings" panose="05000000000000000000" pitchFamily="2" charset="2"/>
              <a:buChar char="v"/>
              <a:tabLst>
                <a:tab pos="80963" algn="l"/>
              </a:tabLst>
              <a:defRPr/>
            </a:pPr>
            <a:r>
              <a:rPr lang="pt-BR" altLang="pt-BR" sz="2900" b="1" dirty="0">
                <a:effectLst>
                  <a:outerShdw blurRad="38100" dist="38100" dir="2700000" algn="tl">
                    <a:srgbClr val="FFFFFF"/>
                  </a:outerShdw>
                </a:effectLst>
                <a:latin typeface="Verdana" panose="020B0604030504040204" pitchFamily="34" charset="0"/>
              </a:rPr>
              <a:t>  OS ENTES FEDERATIVOS COM MAIS </a:t>
            </a:r>
            <a:r>
              <a:rPr lang="pt-BR" altLang="pt-BR" sz="2900" b="1" dirty="0" smtClean="0">
                <a:effectLst>
                  <a:outerShdw blurRad="38100" dist="38100" dir="2700000" algn="tl">
                    <a:srgbClr val="FFFFFF"/>
                  </a:outerShdw>
                </a:effectLst>
                <a:latin typeface="Verdana" panose="020B0604030504040204" pitchFamily="34" charset="0"/>
              </a:rPr>
              <a:t>SERVIDORES, </a:t>
            </a:r>
            <a:r>
              <a:rPr lang="pt-BR" altLang="pt-BR" sz="2900" b="1" dirty="0">
                <a:effectLst>
                  <a:outerShdw blurRad="38100" dist="38100" dir="2700000" algn="tl">
                    <a:srgbClr val="FFFFFF"/>
                  </a:outerShdw>
                </a:effectLst>
                <a:latin typeface="Verdana" panose="020B0604030504040204" pitchFamily="34" charset="0"/>
              </a:rPr>
              <a:t>PROVAVELMENTE, IRÃO PATROCINAR UM PLANO EXCLUSIVO.</a:t>
            </a:r>
          </a:p>
        </p:txBody>
      </p:sp>
      <p:sp>
        <p:nvSpPr>
          <p:cNvPr id="64517" name="AutoShape 5"/>
          <p:cNvSpPr>
            <a:spLocks/>
          </p:cNvSpPr>
          <p:nvPr/>
        </p:nvSpPr>
        <p:spPr bwMode="auto">
          <a:xfrm>
            <a:off x="2971800" y="3124200"/>
            <a:ext cx="152400" cy="914400"/>
          </a:xfrm>
          <a:prstGeom prst="leftBrace">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3153926" name="Rectangle 6"/>
          <p:cNvSpPr>
            <a:spLocks noChangeArrowheads="1"/>
          </p:cNvSpPr>
          <p:nvPr/>
        </p:nvSpPr>
        <p:spPr bwMode="auto">
          <a:xfrm>
            <a:off x="482413" y="298451"/>
            <a:ext cx="6935787" cy="47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defTabSz="971550">
              <a:lnSpc>
                <a:spcPct val="95000"/>
              </a:lnSpc>
              <a:tabLst>
                <a:tab pos="190500" algn="l"/>
                <a:tab pos="8286750" algn="l"/>
              </a:tabLst>
              <a:defRPr sz="2800">
                <a:solidFill>
                  <a:schemeClr val="tx1"/>
                </a:solidFill>
                <a:latin typeface="Arial" panose="020B0604020202020204" pitchFamily="34" charset="0"/>
              </a:defRPr>
            </a:lvl1pPr>
            <a:lvl2pPr marL="190500" defTabSz="971550">
              <a:spcBef>
                <a:spcPct val="25000"/>
              </a:spcBef>
              <a:buClr>
                <a:schemeClr val="tx1"/>
              </a:buClr>
              <a:buChar char="–"/>
              <a:tabLst>
                <a:tab pos="190500" algn="l"/>
                <a:tab pos="8286750" algn="l"/>
              </a:tabLst>
              <a:defRPr sz="2800">
                <a:solidFill>
                  <a:schemeClr val="tx1"/>
                </a:solidFill>
                <a:latin typeface="Arial" panose="020B0604020202020204" pitchFamily="34" charset="0"/>
              </a:defRPr>
            </a:lvl2pPr>
            <a:lvl3pPr marL="609600" indent="-228600" defTabSz="971550">
              <a:spcBef>
                <a:spcPct val="20000"/>
              </a:spcBef>
              <a:tabLst>
                <a:tab pos="190500" algn="l"/>
                <a:tab pos="8286750" algn="l"/>
              </a:tabLst>
              <a:defRPr sz="2800">
                <a:solidFill>
                  <a:schemeClr val="tx1"/>
                </a:solidFill>
                <a:latin typeface="Arial" panose="020B0604020202020204" pitchFamily="34" charset="0"/>
              </a:defRPr>
            </a:lvl3pPr>
            <a:lvl4pPr marL="16611600" indent="-228600" defTabSz="971550">
              <a:spcBef>
                <a:spcPct val="20000"/>
              </a:spcBef>
              <a:buClr>
                <a:schemeClr val="tx1"/>
              </a:buClr>
              <a:buChar char="–"/>
              <a:tabLst>
                <a:tab pos="190500" algn="l"/>
                <a:tab pos="8286750" algn="l"/>
              </a:tabLst>
              <a:defRPr sz="2400">
                <a:solidFill>
                  <a:schemeClr val="tx1"/>
                </a:solidFill>
                <a:latin typeface="Arial" panose="020B0604020202020204" pitchFamily="34" charset="0"/>
              </a:defRPr>
            </a:lvl4pPr>
            <a:lvl5pPr marL="17030700" indent="-228600" defTabSz="971550">
              <a:spcBef>
                <a:spcPct val="20000"/>
              </a:spcBef>
              <a:tabLst>
                <a:tab pos="190500" algn="l"/>
                <a:tab pos="8286750" algn="l"/>
              </a:tabLst>
              <a:defRPr sz="2400">
                <a:solidFill>
                  <a:schemeClr val="tx1"/>
                </a:solidFill>
                <a:latin typeface="Arial" panose="020B0604020202020204" pitchFamily="34" charset="0"/>
              </a:defRPr>
            </a:lvl5pPr>
            <a:lvl6pPr marL="174879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6pPr>
            <a:lvl7pPr marL="179451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7pPr>
            <a:lvl8pPr marL="184023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8pPr>
            <a:lvl9pPr marL="188595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9pPr>
          </a:lstStyle>
          <a:p>
            <a:pPr algn="ctr" defTabSz="914400">
              <a:lnSpc>
                <a:spcPct val="80000"/>
              </a:lnSpc>
              <a:buClr>
                <a:srgbClr val="CC0000"/>
              </a:buClr>
              <a:buSzPct val="150000"/>
              <a:defRPr/>
            </a:pPr>
            <a:r>
              <a:rPr lang="pt-BR" altLang="pt-BR" dirty="0">
                <a:solidFill>
                  <a:srgbClr val="663300"/>
                </a:solidFill>
                <a:effectLst>
                  <a:outerShdw blurRad="38100" dist="38100" dir="2700000" algn="tl">
                    <a:srgbClr val="000000"/>
                  </a:outerShdw>
                </a:effectLst>
                <a:latin typeface="Arial Black" panose="020B0A04020102020204" pitchFamily="34" charset="0"/>
              </a:rPr>
              <a:t>PREVIDÊNCIA COMPLEMENTAR</a:t>
            </a:r>
          </a:p>
          <a:p>
            <a:pPr algn="ctr" defTabSz="914400">
              <a:lnSpc>
                <a:spcPct val="80000"/>
              </a:lnSpc>
              <a:buClr>
                <a:srgbClr val="CC0000"/>
              </a:buClr>
              <a:buSzPct val="150000"/>
              <a:defRPr/>
            </a:pPr>
            <a:endParaRPr lang="pt-BR" altLang="pt-BR" dirty="0" smtClean="0">
              <a:solidFill>
                <a:srgbClr val="663300"/>
              </a:solidFill>
              <a:effectLst>
                <a:outerShdw blurRad="38100" dist="38100" dir="2700000" algn="tl">
                  <a:srgbClr val="000000"/>
                </a:outerShdw>
              </a:effectLst>
              <a:latin typeface="Arial Black" panose="020B0A04020102020204" pitchFamily="34" charset="0"/>
            </a:endParaRPr>
          </a:p>
          <a:p>
            <a:pPr algn="ctr" defTabSz="914400">
              <a:lnSpc>
                <a:spcPct val="80000"/>
              </a:lnSpc>
              <a:buClr>
                <a:srgbClr val="CC0000"/>
              </a:buClr>
              <a:buSzPct val="150000"/>
              <a:defRPr/>
            </a:pPr>
            <a:r>
              <a:rPr lang="pt-BR" altLang="pt-BR" dirty="0" smtClean="0">
                <a:solidFill>
                  <a:srgbClr val="663300"/>
                </a:solidFill>
                <a:effectLst>
                  <a:outerShdw blurRad="38100" dist="38100" dir="2700000" algn="tl">
                    <a:srgbClr val="000000"/>
                  </a:outerShdw>
                </a:effectLst>
                <a:latin typeface="Arial Black" panose="020B0A04020102020204" pitchFamily="34" charset="0"/>
              </a:rPr>
              <a:t>CONCLUSÃO</a:t>
            </a:r>
            <a:endParaRPr lang="pt-BR" altLang="pt-BR" dirty="0">
              <a:solidFill>
                <a:srgbClr val="663300"/>
              </a:solidFill>
              <a:effectLst>
                <a:outerShdw blurRad="38100" dist="38100" dir="2700000" algn="tl">
                  <a:srgbClr val="000000"/>
                </a:outerShdw>
              </a:effectLst>
              <a:latin typeface="Arial Black" panose="020B0A04020102020204" pitchFamily="34" charset="0"/>
            </a:endParaRPr>
          </a:p>
        </p:txBody>
      </p:sp>
    </p:spTree>
    <p:extLst>
      <p:ext uri="{BB962C8B-B14F-4D97-AF65-F5344CB8AC3E}">
        <p14:creationId xmlns:p14="http://schemas.microsoft.com/office/powerpoint/2010/main" val="710842011"/>
      </p:ext>
    </p:extLst>
  </p:cSld>
  <p:clrMapOvr>
    <a:masterClrMapping/>
  </p:clrMapOvr>
  <p:transition>
    <p:cover dir="l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521700" y="272905"/>
            <a:ext cx="3390899" cy="1381792"/>
          </a:xfrm>
          <a:prstGeom prst="rect">
            <a:avLst/>
          </a:prstGeom>
        </p:spPr>
      </p:pic>
      <p:sp>
        <p:nvSpPr>
          <p:cNvPr id="64514" name="AutoShape 2"/>
          <p:cNvSpPr>
            <a:spLocks noChangeArrowheads="1"/>
          </p:cNvSpPr>
          <p:nvPr/>
        </p:nvSpPr>
        <p:spPr bwMode="auto">
          <a:xfrm>
            <a:off x="2743200" y="2362200"/>
            <a:ext cx="914400" cy="9144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64515" name="AutoShape 3"/>
          <p:cNvSpPr>
            <a:spLocks noChangeArrowheads="1"/>
          </p:cNvSpPr>
          <p:nvPr/>
        </p:nvSpPr>
        <p:spPr bwMode="auto">
          <a:xfrm>
            <a:off x="2743200" y="2362200"/>
            <a:ext cx="914400" cy="9144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3153924" name="Rectangle 4"/>
          <p:cNvSpPr>
            <a:spLocks noGrp="1" noChangeArrowheads="1"/>
          </p:cNvSpPr>
          <p:nvPr>
            <p:ph type="body" idx="1"/>
          </p:nvPr>
        </p:nvSpPr>
        <p:spPr bwMode="auto">
          <a:xfrm>
            <a:off x="0" y="1185360"/>
            <a:ext cx="8893175" cy="102627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62500" lnSpcReduction="20000"/>
          </a:bodyPr>
          <a:lstStyle/>
          <a:p>
            <a:pPr marL="263525" indent="-263525" algn="ctr">
              <a:lnSpc>
                <a:spcPct val="5000"/>
              </a:lnSpc>
              <a:buClr>
                <a:srgbClr val="0000FF"/>
              </a:buClr>
              <a:buNone/>
              <a:tabLst>
                <a:tab pos="80963" algn="l"/>
              </a:tabLst>
              <a:defRPr/>
            </a:pPr>
            <a:endParaRPr lang="pt-BR" altLang="pt-BR" sz="2200" dirty="0">
              <a:solidFill>
                <a:srgbClr val="663300"/>
              </a:solidFill>
              <a:latin typeface="Verdana" panose="020B0604030504040204" pitchFamily="34" charset="0"/>
            </a:endParaRPr>
          </a:p>
          <a:p>
            <a:pPr>
              <a:lnSpc>
                <a:spcPct val="125000"/>
              </a:lnSpc>
              <a:buSzPct val="140000"/>
              <a:buFont typeface="Wingdings" panose="05000000000000000000" pitchFamily="2" charset="2"/>
              <a:buChar char="v"/>
              <a:tabLst>
                <a:tab pos="80963" algn="l"/>
              </a:tabLst>
              <a:defRPr/>
            </a:pPr>
            <a:r>
              <a:rPr lang="pt-BR" altLang="pt-BR" sz="2900" b="1" dirty="0" smtClean="0">
                <a:effectLst>
                  <a:outerShdw blurRad="38100" dist="38100" dir="2700000" algn="tl">
                    <a:srgbClr val="FFFFFF"/>
                  </a:outerShdw>
                </a:effectLst>
                <a:latin typeface="Verdana" panose="020B0604030504040204" pitchFamily="34" charset="0"/>
              </a:rPr>
              <a:t> </a:t>
            </a:r>
            <a:r>
              <a:rPr lang="pt-BR" altLang="pt-BR" sz="2900" b="1" dirty="0" smtClean="0">
                <a:effectLst>
                  <a:outerShdw blurRad="38100" dist="38100" dir="2700000" algn="tl">
                    <a:srgbClr val="FFFFFF"/>
                  </a:outerShdw>
                </a:effectLst>
                <a:latin typeface="Verdana" panose="020B0604030504040204" pitchFamily="34" charset="0"/>
              </a:rPr>
              <a:t>PODERÃO EXISTIR </a:t>
            </a:r>
            <a:r>
              <a:rPr lang="pt-BR" altLang="pt-BR" sz="2900" b="1" dirty="0" smtClean="0">
                <a:effectLst>
                  <a:outerShdw blurRad="38100" dist="38100" dir="2700000" algn="tl">
                    <a:srgbClr val="FFFFFF"/>
                  </a:outerShdw>
                </a:effectLst>
                <a:latin typeface="Verdana" panose="020B0604030504040204" pitchFamily="34" charset="0"/>
              </a:rPr>
              <a:t>GANHOS IMEDIATOS AO COMPARARMOS AS CONTRIBUIÇÕES A SEREM RECOLHIDAS:</a:t>
            </a:r>
            <a:endParaRPr lang="pt-BR" altLang="pt-BR" sz="2900" b="1" dirty="0">
              <a:effectLst>
                <a:outerShdw blurRad="38100" dist="38100" dir="2700000" algn="tl">
                  <a:srgbClr val="FFFFFF"/>
                </a:outerShdw>
              </a:effectLst>
              <a:latin typeface="Verdana" panose="020B0604030504040204" pitchFamily="34" charset="0"/>
            </a:endParaRPr>
          </a:p>
        </p:txBody>
      </p:sp>
      <p:sp>
        <p:nvSpPr>
          <p:cNvPr id="64517" name="AutoShape 5"/>
          <p:cNvSpPr>
            <a:spLocks/>
          </p:cNvSpPr>
          <p:nvPr/>
        </p:nvSpPr>
        <p:spPr bwMode="auto">
          <a:xfrm>
            <a:off x="2971800" y="3124200"/>
            <a:ext cx="152400" cy="914400"/>
          </a:xfrm>
          <a:prstGeom prst="leftBrace">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eaLnBrk="1" hangingPunct="1"/>
            <a:endParaRPr lang="pt-BR" altLang="pt-BR"/>
          </a:p>
        </p:txBody>
      </p:sp>
      <p:sp>
        <p:nvSpPr>
          <p:cNvPr id="3153926" name="Rectangle 6"/>
          <p:cNvSpPr>
            <a:spLocks noChangeArrowheads="1"/>
          </p:cNvSpPr>
          <p:nvPr/>
        </p:nvSpPr>
        <p:spPr bwMode="auto">
          <a:xfrm>
            <a:off x="513409" y="114143"/>
            <a:ext cx="6935787" cy="47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defTabSz="971550">
              <a:lnSpc>
                <a:spcPct val="95000"/>
              </a:lnSpc>
              <a:tabLst>
                <a:tab pos="190500" algn="l"/>
                <a:tab pos="8286750" algn="l"/>
              </a:tabLst>
              <a:defRPr sz="2800">
                <a:solidFill>
                  <a:schemeClr val="tx1"/>
                </a:solidFill>
                <a:latin typeface="Arial" panose="020B0604020202020204" pitchFamily="34" charset="0"/>
              </a:defRPr>
            </a:lvl1pPr>
            <a:lvl2pPr marL="190500" defTabSz="971550">
              <a:spcBef>
                <a:spcPct val="25000"/>
              </a:spcBef>
              <a:buClr>
                <a:schemeClr val="tx1"/>
              </a:buClr>
              <a:buChar char="–"/>
              <a:tabLst>
                <a:tab pos="190500" algn="l"/>
                <a:tab pos="8286750" algn="l"/>
              </a:tabLst>
              <a:defRPr sz="2800">
                <a:solidFill>
                  <a:schemeClr val="tx1"/>
                </a:solidFill>
                <a:latin typeface="Arial" panose="020B0604020202020204" pitchFamily="34" charset="0"/>
              </a:defRPr>
            </a:lvl2pPr>
            <a:lvl3pPr marL="609600" indent="-228600" defTabSz="971550">
              <a:spcBef>
                <a:spcPct val="20000"/>
              </a:spcBef>
              <a:tabLst>
                <a:tab pos="190500" algn="l"/>
                <a:tab pos="8286750" algn="l"/>
              </a:tabLst>
              <a:defRPr sz="2800">
                <a:solidFill>
                  <a:schemeClr val="tx1"/>
                </a:solidFill>
                <a:latin typeface="Arial" panose="020B0604020202020204" pitchFamily="34" charset="0"/>
              </a:defRPr>
            </a:lvl3pPr>
            <a:lvl4pPr marL="16611600" indent="-228600" defTabSz="971550">
              <a:spcBef>
                <a:spcPct val="20000"/>
              </a:spcBef>
              <a:buClr>
                <a:schemeClr val="tx1"/>
              </a:buClr>
              <a:buChar char="–"/>
              <a:tabLst>
                <a:tab pos="190500" algn="l"/>
                <a:tab pos="8286750" algn="l"/>
              </a:tabLst>
              <a:defRPr sz="2400">
                <a:solidFill>
                  <a:schemeClr val="tx1"/>
                </a:solidFill>
                <a:latin typeface="Arial" panose="020B0604020202020204" pitchFamily="34" charset="0"/>
              </a:defRPr>
            </a:lvl4pPr>
            <a:lvl5pPr marL="17030700" indent="-228600" defTabSz="971550">
              <a:spcBef>
                <a:spcPct val="20000"/>
              </a:spcBef>
              <a:tabLst>
                <a:tab pos="190500" algn="l"/>
                <a:tab pos="8286750" algn="l"/>
              </a:tabLst>
              <a:defRPr sz="2400">
                <a:solidFill>
                  <a:schemeClr val="tx1"/>
                </a:solidFill>
                <a:latin typeface="Arial" panose="020B0604020202020204" pitchFamily="34" charset="0"/>
              </a:defRPr>
            </a:lvl5pPr>
            <a:lvl6pPr marL="174879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6pPr>
            <a:lvl7pPr marL="179451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7pPr>
            <a:lvl8pPr marL="184023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8pPr>
            <a:lvl9pPr marL="18859500" indent="-228600" defTabSz="971550" eaLnBrk="0" fontAlgn="base" hangingPunct="0">
              <a:spcBef>
                <a:spcPct val="20000"/>
              </a:spcBef>
              <a:spcAft>
                <a:spcPct val="0"/>
              </a:spcAft>
              <a:buClr>
                <a:srgbClr val="093A80"/>
              </a:buClr>
              <a:buSzPct val="75000"/>
              <a:buFont typeface="Wingdings" panose="05000000000000000000" pitchFamily="2" charset="2"/>
              <a:buChar char="l"/>
              <a:tabLst>
                <a:tab pos="190500" algn="l"/>
                <a:tab pos="8286750" algn="l"/>
              </a:tabLst>
              <a:defRPr sz="2400">
                <a:solidFill>
                  <a:schemeClr val="tx1"/>
                </a:solidFill>
                <a:latin typeface="Arial" panose="020B0604020202020204" pitchFamily="34" charset="0"/>
              </a:defRPr>
            </a:lvl9pPr>
          </a:lstStyle>
          <a:p>
            <a:pPr algn="ctr" defTabSz="914400">
              <a:lnSpc>
                <a:spcPct val="80000"/>
              </a:lnSpc>
              <a:buClr>
                <a:srgbClr val="CC0000"/>
              </a:buClr>
              <a:buSzPct val="150000"/>
              <a:defRPr/>
            </a:pPr>
            <a:r>
              <a:rPr lang="pt-BR" altLang="pt-BR" dirty="0">
                <a:solidFill>
                  <a:srgbClr val="663300"/>
                </a:solidFill>
                <a:effectLst>
                  <a:outerShdw blurRad="38100" dist="38100" dir="2700000" algn="tl">
                    <a:srgbClr val="000000"/>
                  </a:outerShdw>
                </a:effectLst>
                <a:latin typeface="Arial Black" panose="020B0A04020102020204" pitchFamily="34" charset="0"/>
              </a:rPr>
              <a:t>PREVIDÊNCIA COMPLEMENTAR</a:t>
            </a:r>
          </a:p>
          <a:p>
            <a:pPr algn="ctr" defTabSz="914400">
              <a:lnSpc>
                <a:spcPct val="80000"/>
              </a:lnSpc>
              <a:buClr>
                <a:srgbClr val="CC0000"/>
              </a:buClr>
              <a:buSzPct val="150000"/>
              <a:defRPr/>
            </a:pPr>
            <a:endParaRPr lang="pt-BR" altLang="pt-BR" dirty="0" smtClean="0">
              <a:solidFill>
                <a:srgbClr val="663300"/>
              </a:solidFill>
              <a:effectLst>
                <a:outerShdw blurRad="38100" dist="38100" dir="2700000" algn="tl">
                  <a:srgbClr val="000000"/>
                </a:outerShdw>
              </a:effectLst>
              <a:latin typeface="Arial Black" panose="020B0A04020102020204" pitchFamily="34" charset="0"/>
            </a:endParaRPr>
          </a:p>
          <a:p>
            <a:pPr algn="ctr" defTabSz="914400">
              <a:lnSpc>
                <a:spcPct val="80000"/>
              </a:lnSpc>
              <a:buClr>
                <a:srgbClr val="CC0000"/>
              </a:buClr>
              <a:buSzPct val="150000"/>
              <a:defRPr/>
            </a:pPr>
            <a:r>
              <a:rPr lang="pt-BR" altLang="pt-BR" dirty="0" smtClean="0">
                <a:solidFill>
                  <a:srgbClr val="663300"/>
                </a:solidFill>
                <a:effectLst>
                  <a:outerShdw blurRad="38100" dist="38100" dir="2700000" algn="tl">
                    <a:srgbClr val="000000"/>
                  </a:outerShdw>
                </a:effectLst>
                <a:latin typeface="Arial Black" panose="020B0A04020102020204" pitchFamily="34" charset="0"/>
              </a:rPr>
              <a:t>CONCLUSÃO</a:t>
            </a:r>
            <a:endParaRPr lang="pt-BR" altLang="pt-BR" dirty="0">
              <a:solidFill>
                <a:srgbClr val="663300"/>
              </a:solidFill>
              <a:effectLst>
                <a:outerShdw blurRad="38100" dist="38100" dir="2700000" algn="tl">
                  <a:srgbClr val="000000"/>
                </a:outerShdw>
              </a:effectLst>
              <a:latin typeface="Arial Black" panose="020B0A04020102020204" pitchFamily="34" charset="0"/>
            </a:endParaRPr>
          </a:p>
        </p:txBody>
      </p:sp>
      <p:pic>
        <p:nvPicPr>
          <p:cNvPr id="3" name="Imagem 2"/>
          <p:cNvPicPr>
            <a:picLocks noChangeAspect="1"/>
          </p:cNvPicPr>
          <p:nvPr/>
        </p:nvPicPr>
        <p:blipFill>
          <a:blip r:embed="rId4"/>
          <a:stretch>
            <a:fillRect/>
          </a:stretch>
        </p:blipFill>
        <p:spPr>
          <a:xfrm>
            <a:off x="1028438" y="2211636"/>
            <a:ext cx="9374449" cy="4039397"/>
          </a:xfrm>
          <a:prstGeom prst="rect">
            <a:avLst/>
          </a:prstGeom>
        </p:spPr>
      </p:pic>
    </p:spTree>
    <p:extLst>
      <p:ext uri="{BB962C8B-B14F-4D97-AF65-F5344CB8AC3E}">
        <p14:creationId xmlns:p14="http://schemas.microsoft.com/office/powerpoint/2010/main" val="308112437"/>
      </p:ext>
    </p:extLst>
  </p:cSld>
  <p:clrMapOvr>
    <a:masterClrMapping/>
  </p:clrMapOvr>
  <p:transition>
    <p:cover dir="l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xmlns="" id="{0CB5D06C-4E5A-4148-A9EA-1D1CC0A55B38}"/>
              </a:ext>
            </a:extLst>
          </p:cNvPr>
          <p:cNvPicPr>
            <a:picLocks noChangeAspect="1"/>
          </p:cNvPicPr>
          <p:nvPr/>
        </p:nvPicPr>
        <p:blipFill>
          <a:blip r:embed="rId2"/>
          <a:stretch>
            <a:fillRect/>
          </a:stretch>
        </p:blipFill>
        <p:spPr>
          <a:xfrm>
            <a:off x="1816530" y="1103920"/>
            <a:ext cx="8244392" cy="3359591"/>
          </a:xfrm>
          <a:prstGeom prst="rect">
            <a:avLst/>
          </a:prstGeom>
        </p:spPr>
      </p:pic>
    </p:spTree>
    <p:extLst>
      <p:ext uri="{BB962C8B-B14F-4D97-AF65-F5344CB8AC3E}">
        <p14:creationId xmlns:p14="http://schemas.microsoft.com/office/powerpoint/2010/main" val="3744447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2362200" y="1752600"/>
            <a:ext cx="8077200" cy="4114800"/>
          </a:xfrm>
          <a:prstGeom prst="rect">
            <a:avLst/>
          </a:prstGeom>
          <a:noFill/>
          <a:ln w="9525">
            <a:noFill/>
            <a:miter lim="800000"/>
            <a:headEnd/>
            <a:tailEnd/>
          </a:ln>
        </p:spPr>
        <p:txBody>
          <a:bodyPr lIns="92075" tIns="46038" rIns="92075" bIns="46038"/>
          <a:lstStyle/>
          <a:p>
            <a:pPr>
              <a:lnSpc>
                <a:spcPct val="90000"/>
              </a:lnSpc>
              <a:defRPr/>
            </a:pPr>
            <a:endParaRPr lang="pt-BR" sz="2400">
              <a:effectLst>
                <a:outerShdw blurRad="38100" dist="38100" dir="2700000" algn="tl">
                  <a:srgbClr val="000000">
                    <a:alpha val="43137"/>
                  </a:srgbClr>
                </a:outerShdw>
              </a:effectLst>
              <a:latin typeface="Times New Roman" pitchFamily="18" charset="0"/>
            </a:endParaRPr>
          </a:p>
        </p:txBody>
      </p:sp>
      <p:sp>
        <p:nvSpPr>
          <p:cNvPr id="6" name="Rectangle 3"/>
          <p:cNvSpPr>
            <a:spLocks noGrp="1" noChangeArrowheads="1"/>
          </p:cNvSpPr>
          <p:nvPr>
            <p:ph type="title"/>
          </p:nvPr>
        </p:nvSpPr>
        <p:spPr>
          <a:xfrm>
            <a:off x="354014" y="266410"/>
            <a:ext cx="8315325" cy="1080419"/>
          </a:xfrm>
          <a:noFill/>
        </p:spPr>
        <p:txBody>
          <a:bodyPr>
            <a:noAutofit/>
          </a:bodyPr>
          <a:lstStyle/>
          <a:p>
            <a:pPr algn="ctr" defTabSz="971550">
              <a:lnSpc>
                <a:spcPct val="120000"/>
              </a:lnSpc>
              <a:buClr>
                <a:srgbClr val="CC0000"/>
              </a:buClr>
              <a:buSzPct val="150000"/>
              <a:tabLst>
                <a:tab pos="190500" algn="l"/>
                <a:tab pos="8286750" algn="l"/>
              </a:tabLst>
              <a:defRPr/>
            </a:pPr>
            <a:r>
              <a:rPr lang="pt-BR" altLang="pt-BR" sz="2800" dirty="0">
                <a:solidFill>
                  <a:srgbClr val="663300"/>
                </a:solidFill>
                <a:effectLst>
                  <a:outerShdw blurRad="38100" dist="38100" dir="2700000" algn="tl">
                    <a:srgbClr val="000000"/>
                  </a:outerShdw>
                </a:effectLst>
                <a:latin typeface="Arial Black" panose="020B0A04020102020204" pitchFamily="34" charset="0"/>
                <a:ea typeface="+mn-ea"/>
                <a:cs typeface="+mn-cs"/>
              </a:rPr>
              <a:t>NÃO SE PODE DESPREZAR O ALTO CUSTO</a:t>
            </a:r>
            <a:br>
              <a:rPr lang="pt-BR" altLang="pt-BR" sz="2800" dirty="0">
                <a:solidFill>
                  <a:srgbClr val="663300"/>
                </a:solidFill>
                <a:effectLst>
                  <a:outerShdw blurRad="38100" dist="38100" dir="2700000" algn="tl">
                    <a:srgbClr val="000000"/>
                  </a:outerShdw>
                </a:effectLst>
                <a:latin typeface="Arial Black" panose="020B0A04020102020204" pitchFamily="34" charset="0"/>
                <a:ea typeface="+mn-ea"/>
                <a:cs typeface="+mn-cs"/>
              </a:rPr>
            </a:br>
            <a:r>
              <a:rPr lang="pt-BR" altLang="pt-BR" sz="2800" dirty="0">
                <a:solidFill>
                  <a:srgbClr val="663300"/>
                </a:solidFill>
                <a:effectLst>
                  <a:outerShdw blurRad="38100" dist="38100" dir="2700000" algn="tl">
                    <a:srgbClr val="000000"/>
                  </a:outerShdw>
                </a:effectLst>
                <a:latin typeface="Arial Black" panose="020B0A04020102020204" pitchFamily="34" charset="0"/>
                <a:ea typeface="+mn-ea"/>
                <a:cs typeface="+mn-cs"/>
              </a:rPr>
              <a:t> DOS BENEFÍCIOS PREVIDENCIÁRIOS</a:t>
            </a:r>
            <a:endParaRPr lang="pt-BR" sz="2800" dirty="0">
              <a:solidFill>
                <a:srgbClr val="663300"/>
              </a:solidFill>
              <a:effectLst>
                <a:outerShdw blurRad="38100" dist="38100" dir="2700000" algn="tl">
                  <a:srgbClr val="000000"/>
                </a:outerShdw>
              </a:effectLst>
              <a:latin typeface="Arial Black" panose="020B0A04020102020204" pitchFamily="34" charset="0"/>
              <a:ea typeface="+mn-ea"/>
              <a:cs typeface="+mn-cs"/>
            </a:endParaRPr>
          </a:p>
        </p:txBody>
      </p:sp>
      <p:pic>
        <p:nvPicPr>
          <p:cNvPr id="5" name="Imagem 4"/>
          <p:cNvPicPr>
            <a:picLocks noChangeAspect="1"/>
          </p:cNvPicPr>
          <p:nvPr/>
        </p:nvPicPr>
        <p:blipFill>
          <a:blip r:embed="rId3"/>
          <a:stretch>
            <a:fillRect/>
          </a:stretch>
        </p:blipFill>
        <p:spPr>
          <a:xfrm>
            <a:off x="696914" y="1752600"/>
            <a:ext cx="8843950" cy="3928421"/>
          </a:xfrm>
          <a:prstGeom prst="rect">
            <a:avLst/>
          </a:prstGeom>
        </p:spPr>
      </p:pic>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4"/>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245343263"/>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2362200" y="1752600"/>
            <a:ext cx="8077200" cy="4114800"/>
          </a:xfrm>
          <a:prstGeom prst="rect">
            <a:avLst/>
          </a:prstGeom>
          <a:noFill/>
          <a:ln w="9525">
            <a:noFill/>
            <a:miter lim="800000"/>
            <a:headEnd/>
            <a:tailEnd/>
          </a:ln>
        </p:spPr>
        <p:txBody>
          <a:bodyPr lIns="92075" tIns="46038" rIns="92075" bIns="46038"/>
          <a:lstStyle/>
          <a:p>
            <a:pPr>
              <a:lnSpc>
                <a:spcPct val="90000"/>
              </a:lnSpc>
              <a:defRPr/>
            </a:pPr>
            <a:endParaRPr lang="pt-BR" sz="2400">
              <a:effectLst>
                <a:outerShdw blurRad="38100" dist="38100" dir="2700000" algn="tl">
                  <a:srgbClr val="000000">
                    <a:alpha val="43137"/>
                  </a:srgbClr>
                </a:outerShdw>
              </a:effectLst>
              <a:latin typeface="Times New Roman" pitchFamily="18" charset="0"/>
            </a:endParaRPr>
          </a:p>
        </p:txBody>
      </p:sp>
      <p:pic>
        <p:nvPicPr>
          <p:cNvPr id="4" name="Imagem 3"/>
          <p:cNvPicPr>
            <a:picLocks noChangeAspect="1"/>
          </p:cNvPicPr>
          <p:nvPr/>
        </p:nvPicPr>
        <p:blipFill>
          <a:blip r:embed="rId3"/>
          <a:stretch>
            <a:fillRect/>
          </a:stretch>
        </p:blipFill>
        <p:spPr>
          <a:xfrm>
            <a:off x="480368" y="272905"/>
            <a:ext cx="7931222" cy="5328592"/>
          </a:xfrm>
          <a:prstGeom prst="rect">
            <a:avLst/>
          </a:prstGeom>
        </p:spPr>
      </p:pic>
      <p:pic>
        <p:nvPicPr>
          <p:cNvPr id="6" name="Imagem 5">
            <a:extLst>
              <a:ext uri="{FF2B5EF4-FFF2-40B4-BE49-F238E27FC236}">
                <a16:creationId xmlns:a16="http://schemas.microsoft.com/office/drawing/2014/main" xmlns="" id="{0CB5D06C-4E5A-4148-A9EA-1D1CC0A55B38}"/>
              </a:ext>
            </a:extLst>
          </p:cNvPr>
          <p:cNvPicPr>
            <a:picLocks noChangeAspect="1"/>
          </p:cNvPicPr>
          <p:nvPr/>
        </p:nvPicPr>
        <p:blipFill>
          <a:blip r:embed="rId4"/>
          <a:stretch>
            <a:fillRect/>
          </a:stretch>
        </p:blipFill>
        <p:spPr>
          <a:xfrm>
            <a:off x="8521700" y="272905"/>
            <a:ext cx="3390899" cy="1381792"/>
          </a:xfrm>
          <a:prstGeom prst="rect">
            <a:avLst/>
          </a:prstGeom>
        </p:spPr>
      </p:pic>
      <p:sp>
        <p:nvSpPr>
          <p:cNvPr id="7" name="Rectangle 5"/>
          <p:cNvSpPr>
            <a:spLocks noChangeArrowheads="1"/>
          </p:cNvSpPr>
          <p:nvPr/>
        </p:nvSpPr>
        <p:spPr bwMode="auto">
          <a:xfrm>
            <a:off x="480368" y="5601497"/>
            <a:ext cx="4926545" cy="416768"/>
          </a:xfrm>
          <a:prstGeom prst="rect">
            <a:avLst/>
          </a:prstGeom>
          <a:noFill/>
          <a:ln w="12700">
            <a:noFill/>
            <a:miter lim="800000"/>
            <a:headEnd/>
            <a:tailEnd/>
          </a:ln>
          <a:effectLst/>
        </p:spPr>
        <p:txBody>
          <a:bodyPr lIns="0" tIns="0" rIns="0" bIns="0" anchor="b"/>
          <a:lstStyle/>
          <a:p>
            <a:pPr>
              <a:lnSpc>
                <a:spcPct val="80000"/>
              </a:lnSpc>
              <a:defRPr/>
            </a:pPr>
            <a:r>
              <a:rPr lang="pt-BR" sz="2000" dirty="0" smtClean="0">
                <a:effectLst>
                  <a:outerShdw blurRad="38100" dist="38100" dir="2700000" algn="tl">
                    <a:srgbClr val="000000"/>
                  </a:outerShdw>
                </a:effectLst>
                <a:latin typeface="+mj-lt"/>
              </a:rPr>
              <a:t>OBS: VIDE </a:t>
            </a:r>
            <a:r>
              <a:rPr lang="pt-BR" sz="2000" dirty="0" smtClean="0">
                <a:effectLst>
                  <a:outerShdw blurRad="38100" dist="38100" dir="2700000" algn="tl">
                    <a:srgbClr val="000000"/>
                  </a:outerShdw>
                </a:effectLst>
                <a:latin typeface="+mj-lt"/>
              </a:rPr>
              <a:t>EXEMPLOS NOS SLIDES 16 E 17</a:t>
            </a:r>
            <a:endParaRPr lang="pt-BR" sz="4000" dirty="0">
              <a:solidFill>
                <a:srgbClr val="C00000"/>
              </a:solidFill>
              <a:effectLst>
                <a:outerShdw blurRad="38100" dist="38100" dir="2700000" algn="tl">
                  <a:srgbClr val="000000"/>
                </a:outerShdw>
              </a:effectLst>
              <a:latin typeface="+mj-lt"/>
            </a:endParaRPr>
          </a:p>
        </p:txBody>
      </p:sp>
    </p:spTree>
    <p:extLst>
      <p:ext uri="{BB962C8B-B14F-4D97-AF65-F5344CB8AC3E}">
        <p14:creationId xmlns:p14="http://schemas.microsoft.com/office/powerpoint/2010/main" val="2824178470"/>
      </p:ext>
    </p:extLst>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 calcmode="lin" valueType="num">
                                      <p:cBhvr>
                                        <p:cTn id="9" dur="500" fill="hold"/>
                                        <p:tgtEl>
                                          <p:spTgt spid="7"/>
                                        </p:tgtEl>
                                        <p:attrNameLst>
                                          <p:attrName>ppt_x</p:attrName>
                                        </p:attrNameLst>
                                      </p:cBhvr>
                                      <p:tavLst>
                                        <p:tav tm="0">
                                          <p:val>
                                            <p:fltVal val="0.5"/>
                                          </p:val>
                                        </p:tav>
                                        <p:tav tm="100000">
                                          <p:val>
                                            <p:strVal val="#ppt_x"/>
                                          </p:val>
                                        </p:tav>
                                      </p:tavLst>
                                    </p:anim>
                                    <p:anim calcmode="lin" valueType="num">
                                      <p:cBhvr>
                                        <p:cTn id="10" dur="500" fill="hold"/>
                                        <p:tgtEl>
                                          <p:spTgt spid="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362200" y="1752600"/>
            <a:ext cx="8077200" cy="4114800"/>
          </a:xfrm>
          <a:prstGeom prst="rect">
            <a:avLst/>
          </a:prstGeom>
          <a:noFill/>
          <a:ln w="9525">
            <a:noFill/>
            <a:miter lim="800000"/>
            <a:headEnd/>
            <a:tailEnd/>
          </a:ln>
        </p:spPr>
        <p:txBody>
          <a:bodyPr lIns="92075" tIns="46038" rIns="92075" bIns="46038"/>
          <a:lstStyle/>
          <a:p>
            <a:pPr>
              <a:lnSpc>
                <a:spcPct val="90000"/>
              </a:lnSpc>
              <a:defRPr/>
            </a:pPr>
            <a:endParaRPr lang="pt-BR" sz="2400">
              <a:effectLst>
                <a:outerShdw blurRad="38100" dist="38100" dir="2700000" algn="tl">
                  <a:srgbClr val="000000">
                    <a:alpha val="43137"/>
                  </a:srgbClr>
                </a:outerShdw>
              </a:effectLst>
              <a:latin typeface="Times New Roman" pitchFamily="18" charset="0"/>
            </a:endParaRPr>
          </a:p>
        </p:txBody>
      </p:sp>
      <p:sp>
        <p:nvSpPr>
          <p:cNvPr id="557059" name="Rectangle 3"/>
          <p:cNvSpPr>
            <a:spLocks noGrp="1" noChangeArrowheads="1"/>
          </p:cNvSpPr>
          <p:nvPr>
            <p:ph type="body" idx="1"/>
          </p:nvPr>
        </p:nvSpPr>
        <p:spPr>
          <a:xfrm>
            <a:off x="750888" y="1385888"/>
            <a:ext cx="8458200" cy="5472112"/>
          </a:xfrm>
        </p:spPr>
        <p:txBody>
          <a:bodyPr/>
          <a:lstStyle/>
          <a:p>
            <a:pPr>
              <a:lnSpc>
                <a:spcPct val="150000"/>
              </a:lnSpc>
              <a:buClr>
                <a:srgbClr val="C00000"/>
              </a:buClr>
              <a:buSzPct val="140000"/>
              <a:buFont typeface="Wingdings" pitchFamily="2" charset="2"/>
              <a:buChar char="v"/>
              <a:defRPr/>
            </a:pPr>
            <a:r>
              <a:rPr lang="pt-BR" sz="2400" b="1" dirty="0">
                <a:solidFill>
                  <a:srgbClr val="5A7086"/>
                </a:solidFill>
                <a:effectLst>
                  <a:outerShdw blurRad="38100" dist="38100" dir="2700000" algn="tl">
                    <a:srgbClr val="000000"/>
                  </a:outerShdw>
                </a:effectLst>
              </a:rPr>
              <a:t>   </a:t>
            </a:r>
            <a:r>
              <a:rPr lang="pt-BR" sz="2800" b="1" dirty="0" smtClean="0">
                <a:effectLst>
                  <a:outerShdw blurRad="38100" dist="38100" dir="2700000" algn="tl">
                    <a:srgbClr val="000000"/>
                  </a:outerShdw>
                </a:effectLst>
                <a:latin typeface="+mj-lt"/>
              </a:rPr>
              <a:t>É DIFÍCIL EQUILIBRAR </a:t>
            </a:r>
            <a:r>
              <a:rPr lang="pt-BR" sz="2800" b="1" dirty="0">
                <a:effectLst>
                  <a:outerShdw blurRad="38100" dist="38100" dir="2700000" algn="tl">
                    <a:srgbClr val="000000"/>
                  </a:outerShdw>
                </a:effectLst>
                <a:latin typeface="+mj-lt"/>
              </a:rPr>
              <a:t>UM PLANO </a:t>
            </a:r>
            <a:r>
              <a:rPr lang="pt-BR" sz="2800" b="1" dirty="0" smtClean="0">
                <a:effectLst>
                  <a:outerShdw blurRad="38100" dist="38100" dir="2700000" algn="tl">
                    <a:srgbClr val="000000"/>
                  </a:outerShdw>
                </a:effectLst>
                <a:latin typeface="+mj-lt"/>
              </a:rPr>
              <a:t>PREVIDENCIÁRIO DEFICITÁRIO </a:t>
            </a:r>
            <a:r>
              <a:rPr lang="pt-BR" sz="2800" b="1" dirty="0">
                <a:solidFill>
                  <a:srgbClr val="339933"/>
                </a:solidFill>
                <a:effectLst>
                  <a:outerShdw blurRad="38100" dist="38100" dir="2700000" algn="tl">
                    <a:srgbClr val="000000"/>
                  </a:outerShdw>
                </a:effectLst>
                <a:latin typeface="+mj-lt"/>
              </a:rPr>
              <a:t>SEM REDUZIR BENEFÍCIOS </a:t>
            </a:r>
            <a:r>
              <a:rPr lang="pt-BR" sz="2800" b="1" dirty="0">
                <a:effectLst>
                  <a:outerShdw blurRad="38100" dist="38100" dir="2700000" algn="tl">
                    <a:srgbClr val="000000"/>
                  </a:outerShdw>
                </a:effectLst>
                <a:latin typeface="+mj-lt"/>
              </a:rPr>
              <a:t>E SIM AUMENTANDO AS </a:t>
            </a:r>
            <a:r>
              <a:rPr lang="pt-BR" sz="2800" b="1" dirty="0" smtClean="0">
                <a:effectLst>
                  <a:outerShdw blurRad="38100" dist="38100" dir="2700000" algn="tl">
                    <a:srgbClr val="000000"/>
                  </a:outerShdw>
                </a:effectLst>
                <a:latin typeface="+mj-lt"/>
              </a:rPr>
              <a:t>RECEITAS COM CONTRIBUIÇÃO;</a:t>
            </a:r>
            <a:endParaRPr lang="pt-BR" sz="2800" b="1" dirty="0">
              <a:effectLst>
                <a:outerShdw blurRad="38100" dist="38100" dir="2700000" algn="tl">
                  <a:srgbClr val="000000"/>
                </a:outerShdw>
              </a:effectLst>
              <a:latin typeface="+mj-lt"/>
            </a:endParaRPr>
          </a:p>
          <a:p>
            <a:pPr>
              <a:lnSpc>
                <a:spcPct val="150000"/>
              </a:lnSpc>
              <a:buClr>
                <a:srgbClr val="C00000"/>
              </a:buClr>
              <a:buSzPct val="140000"/>
              <a:buFont typeface="Wingdings" pitchFamily="2" charset="2"/>
              <a:buChar char="v"/>
              <a:defRPr/>
            </a:pPr>
            <a:r>
              <a:rPr lang="pt-BR" sz="2800" b="1" dirty="0">
                <a:effectLst>
                  <a:outerShdw blurRad="38100" dist="38100" dir="2700000" algn="tl">
                    <a:srgbClr val="000000"/>
                  </a:outerShdw>
                </a:effectLst>
                <a:latin typeface="+mj-lt"/>
              </a:rPr>
              <a:t>   </a:t>
            </a:r>
            <a:r>
              <a:rPr lang="pt-BR" sz="2800" b="1" dirty="0" smtClean="0">
                <a:effectLst>
                  <a:outerShdw blurRad="38100" dist="38100" dir="2700000" algn="tl">
                    <a:srgbClr val="000000"/>
                  </a:outerShdw>
                </a:effectLst>
                <a:latin typeface="+mj-lt"/>
              </a:rPr>
              <a:t>A IMPOSSIBILIDADE DE </a:t>
            </a:r>
            <a:r>
              <a:rPr lang="pt-BR" sz="2800" b="1" dirty="0" smtClean="0">
                <a:solidFill>
                  <a:srgbClr val="339933"/>
                </a:solidFill>
                <a:effectLst>
                  <a:outerShdw blurRad="38100" dist="38100" dir="2700000" algn="tl">
                    <a:srgbClr val="000000"/>
                  </a:outerShdw>
                </a:effectLst>
                <a:latin typeface="+mj-lt"/>
              </a:rPr>
              <a:t>AUMENTAR CONTRIBUIÇÕES</a:t>
            </a:r>
            <a:r>
              <a:rPr lang="pt-BR" sz="2800" b="1" dirty="0" smtClean="0">
                <a:effectLst>
                  <a:outerShdw blurRad="38100" dist="38100" dir="2700000" algn="tl">
                    <a:srgbClr val="000000"/>
                  </a:outerShdw>
                </a:effectLst>
                <a:latin typeface="+mj-lt"/>
              </a:rPr>
              <a:t> </a:t>
            </a:r>
            <a:r>
              <a:rPr lang="pt-BR" sz="2800" b="1" dirty="0" smtClean="0">
                <a:effectLst>
                  <a:outerShdw blurRad="38100" dist="38100" dir="2700000" algn="tl">
                    <a:srgbClr val="000000">
                      <a:alpha val="43137"/>
                    </a:srgbClr>
                  </a:outerShdw>
                </a:effectLst>
                <a:latin typeface="+mj-lt"/>
              </a:rPr>
              <a:t>DOS SERVIDORES, LOGO AS INSUFICIÊNCIAS, CERTAMENTE, </a:t>
            </a:r>
            <a:r>
              <a:rPr lang="pt-BR" sz="2800" b="1" u="sng" dirty="0" smtClean="0">
                <a:effectLst>
                  <a:outerShdw blurRad="38100" dist="38100" dir="2700000" algn="tl">
                    <a:srgbClr val="000000">
                      <a:alpha val="43137"/>
                    </a:srgbClr>
                  </a:outerShdw>
                </a:effectLst>
                <a:latin typeface="+mj-lt"/>
              </a:rPr>
              <a:t>SERÃO ABSORVIDAS PELO ENTE FEDERATIVO</a:t>
            </a:r>
            <a:r>
              <a:rPr lang="pt-BR" sz="2800" b="1" dirty="0" smtClean="0">
                <a:solidFill>
                  <a:srgbClr val="5A7086"/>
                </a:solidFill>
                <a:effectLst>
                  <a:outerShdw blurRad="38100" dist="38100" dir="2700000" algn="tl">
                    <a:srgbClr val="000000">
                      <a:alpha val="43137"/>
                    </a:srgbClr>
                  </a:outerShdw>
                </a:effectLst>
              </a:rPr>
              <a:t>;</a:t>
            </a:r>
            <a:endParaRPr lang="pt-BR" sz="2800" b="1" dirty="0">
              <a:solidFill>
                <a:srgbClr val="5A7086"/>
              </a:solidFill>
              <a:effectLst>
                <a:outerShdw blurRad="38100" dist="38100" dir="2700000" algn="tl">
                  <a:srgbClr val="000000">
                    <a:alpha val="43137"/>
                  </a:srgbClr>
                </a:outerShdw>
              </a:effectLst>
            </a:endParaRPr>
          </a:p>
        </p:txBody>
      </p:sp>
      <p:pic>
        <p:nvPicPr>
          <p:cNvPr id="4" name="Imagem 3">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
        <p:nvSpPr>
          <p:cNvPr id="5" name="Rectangle 3"/>
          <p:cNvSpPr>
            <a:spLocks noGrp="1" noChangeArrowheads="1"/>
          </p:cNvSpPr>
          <p:nvPr>
            <p:ph type="title"/>
          </p:nvPr>
        </p:nvSpPr>
        <p:spPr>
          <a:xfrm>
            <a:off x="180975" y="197998"/>
            <a:ext cx="8315325" cy="891522"/>
          </a:xfrm>
          <a:noFill/>
        </p:spPr>
        <p:txBody>
          <a:bodyPr>
            <a:noAutofit/>
          </a:bodyPr>
          <a:lstStyle/>
          <a:p>
            <a:pPr algn="ctr">
              <a:lnSpc>
                <a:spcPct val="130000"/>
              </a:lnSpc>
              <a:defRPr/>
            </a:pPr>
            <a:r>
              <a:rPr lang="pt-BR" altLang="pt-BR" sz="2400" dirty="0">
                <a:solidFill>
                  <a:srgbClr val="663300"/>
                </a:solidFill>
                <a:effectLst>
                  <a:outerShdw blurRad="38100" dist="38100" dir="2700000" algn="tl">
                    <a:srgbClr val="000000"/>
                  </a:outerShdw>
                </a:effectLst>
                <a:latin typeface="Arial Black" panose="020B0A04020102020204" pitchFamily="34" charset="0"/>
                <a:ea typeface="+mn-ea"/>
                <a:cs typeface="+mn-cs"/>
              </a:rPr>
              <a:t>SITUAÇÃO </a:t>
            </a:r>
            <a:r>
              <a:rPr lang="pt-BR" altLang="pt-BR" sz="2400" dirty="0" smtClean="0">
                <a:solidFill>
                  <a:srgbClr val="663300"/>
                </a:solidFill>
                <a:effectLst>
                  <a:outerShdw blurRad="38100" dist="38100" dir="2700000" algn="tl">
                    <a:srgbClr val="000000"/>
                  </a:outerShdw>
                </a:effectLst>
                <a:latin typeface="Arial Black" panose="020B0A04020102020204" pitchFamily="34" charset="0"/>
                <a:ea typeface="+mn-ea"/>
                <a:cs typeface="+mn-cs"/>
              </a:rPr>
              <a:t>ATUAL </a:t>
            </a:r>
            <a:r>
              <a:rPr lang="pt-BR" altLang="pt-BR" sz="2400" dirty="0">
                <a:solidFill>
                  <a:srgbClr val="663300"/>
                </a:solidFill>
                <a:effectLst>
                  <a:outerShdw blurRad="38100" dist="38100" dir="2700000" algn="tl">
                    <a:srgbClr val="000000"/>
                  </a:outerShdw>
                </a:effectLst>
                <a:latin typeface="Arial Black" panose="020B0A04020102020204" pitchFamily="34" charset="0"/>
                <a:ea typeface="+mn-ea"/>
                <a:cs typeface="+mn-cs"/>
              </a:rPr>
              <a:t>DOS PLANOS DE BENEFÍCIOS </a:t>
            </a:r>
            <a:r>
              <a:rPr lang="pt-BR" altLang="pt-BR" sz="2400" dirty="0" smtClean="0">
                <a:solidFill>
                  <a:srgbClr val="663300"/>
                </a:solidFill>
                <a:effectLst>
                  <a:outerShdw blurRad="38100" dist="38100" dir="2700000" algn="tl">
                    <a:srgbClr val="000000"/>
                  </a:outerShdw>
                </a:effectLst>
                <a:latin typeface="Arial Black" panose="020B0A04020102020204" pitchFamily="34" charset="0"/>
                <a:ea typeface="+mn-ea"/>
                <a:cs typeface="+mn-cs"/>
              </a:rPr>
              <a:t/>
            </a:r>
            <a:br>
              <a:rPr lang="pt-BR" altLang="pt-BR" sz="2400" dirty="0" smtClean="0">
                <a:solidFill>
                  <a:srgbClr val="663300"/>
                </a:solidFill>
                <a:effectLst>
                  <a:outerShdw blurRad="38100" dist="38100" dir="2700000" algn="tl">
                    <a:srgbClr val="000000"/>
                  </a:outerShdw>
                </a:effectLst>
                <a:latin typeface="Arial Black" panose="020B0A04020102020204" pitchFamily="34" charset="0"/>
                <a:ea typeface="+mn-ea"/>
                <a:cs typeface="+mn-cs"/>
              </a:rPr>
            </a:br>
            <a:r>
              <a:rPr lang="pt-BR" altLang="pt-BR" sz="2400" dirty="0" smtClean="0">
                <a:solidFill>
                  <a:srgbClr val="663300"/>
                </a:solidFill>
                <a:effectLst>
                  <a:outerShdw blurRad="38100" dist="38100" dir="2700000" algn="tl">
                    <a:srgbClr val="000000"/>
                  </a:outerShdw>
                </a:effectLst>
                <a:latin typeface="Arial Black" panose="020B0A04020102020204" pitchFamily="34" charset="0"/>
                <a:ea typeface="+mn-ea"/>
                <a:cs typeface="+mn-cs"/>
              </a:rPr>
              <a:t>= </a:t>
            </a:r>
            <a:r>
              <a:rPr lang="pt-BR" altLang="pt-BR" sz="2400" dirty="0">
                <a:solidFill>
                  <a:srgbClr val="663300"/>
                </a:solidFill>
                <a:effectLst>
                  <a:outerShdw blurRad="38100" dist="38100" dir="2700000" algn="tl">
                    <a:srgbClr val="000000"/>
                  </a:outerShdw>
                </a:effectLst>
                <a:latin typeface="Arial Black" panose="020B0A04020102020204" pitchFamily="34" charset="0"/>
                <a:ea typeface="+mn-ea"/>
                <a:cs typeface="+mn-cs"/>
              </a:rPr>
              <a:t>DESEQUILIBRADOS </a:t>
            </a:r>
            <a:r>
              <a:rPr lang="pt-BR" altLang="pt-BR" sz="2400" dirty="0" smtClean="0">
                <a:solidFill>
                  <a:srgbClr val="663300"/>
                </a:solidFill>
                <a:effectLst>
                  <a:outerShdw blurRad="38100" dist="38100" dir="2700000" algn="tl">
                    <a:srgbClr val="000000"/>
                  </a:outerShdw>
                </a:effectLst>
                <a:latin typeface="Arial Black" panose="020B0A04020102020204" pitchFamily="34" charset="0"/>
                <a:ea typeface="+mn-ea"/>
                <a:cs typeface="+mn-cs"/>
              </a:rPr>
              <a:t>- </a:t>
            </a:r>
            <a:r>
              <a:rPr lang="pt-BR" altLang="pt-BR" sz="2400" dirty="0">
                <a:solidFill>
                  <a:srgbClr val="FF0000"/>
                </a:solidFill>
                <a:effectLst>
                  <a:outerShdw blurRad="38100" dist="38100" dir="2700000" algn="tl">
                    <a:srgbClr val="000000"/>
                  </a:outerShdw>
                </a:effectLst>
                <a:latin typeface="Arial Black" panose="020B0A04020102020204" pitchFamily="34" charset="0"/>
                <a:ea typeface="+mn-ea"/>
                <a:cs typeface="+mn-cs"/>
              </a:rPr>
              <a:t>DEFICITÁRIOS </a:t>
            </a:r>
            <a:r>
              <a:rPr lang="pt-BR" altLang="pt-BR" sz="2400" dirty="0">
                <a:solidFill>
                  <a:srgbClr val="663300"/>
                </a:solidFill>
                <a:effectLst>
                  <a:outerShdw blurRad="38100" dist="38100" dir="2700000" algn="tl">
                    <a:srgbClr val="000000"/>
                  </a:outerShdw>
                </a:effectLst>
                <a:latin typeface="Arial Black" panose="020B0A04020102020204" pitchFamily="34" charset="0"/>
                <a:ea typeface="+mn-ea"/>
                <a:cs typeface="+mn-cs"/>
              </a:rPr>
              <a:t>=</a:t>
            </a:r>
            <a:endParaRPr lang="pt-BR" sz="2400" dirty="0">
              <a:solidFill>
                <a:srgbClr val="663300"/>
              </a:solidFill>
              <a:effectLst>
                <a:outerShdw blurRad="38100" dist="38100" dir="2700000" algn="tl">
                  <a:srgbClr val="000000"/>
                </a:outerShdw>
              </a:effectLst>
              <a:latin typeface="Arial Black" panose="020B0A04020102020204" pitchFamily="34" charset="0"/>
              <a:ea typeface="+mn-ea"/>
              <a:cs typeface="+mn-cs"/>
            </a:endParaRPr>
          </a:p>
        </p:txBody>
      </p:sp>
    </p:spTree>
    <p:extLst>
      <p:ext uri="{BB962C8B-B14F-4D97-AF65-F5344CB8AC3E}">
        <p14:creationId xmlns:p14="http://schemas.microsoft.com/office/powerpoint/2010/main" val="2086439843"/>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43" name="Rectangle 3"/>
          <p:cNvSpPr>
            <a:spLocks noGrp="1" noChangeArrowheads="1"/>
          </p:cNvSpPr>
          <p:nvPr>
            <p:ph type="body" idx="1"/>
          </p:nvPr>
        </p:nvSpPr>
        <p:spPr bwMode="auto">
          <a:xfrm>
            <a:off x="673101" y="2591557"/>
            <a:ext cx="8922272" cy="1871737"/>
          </a:xfrm>
          <a:ln>
            <a:miter lim="800000"/>
            <a:headEnd/>
            <a:tailEnd/>
          </a:ln>
        </p:spPr>
        <p:txBody>
          <a:bodyPr vert="horz" wrap="square" lIns="91440" tIns="45720" rIns="91440" bIns="45720" numCol="1" rtlCol="0" anchor="t" anchorCtr="0" compatLnSpc="1">
            <a:prstTxWarp prst="textNoShape">
              <a:avLst/>
            </a:prstTxWarp>
            <a:normAutofit fontScale="62500" lnSpcReduction="20000"/>
          </a:bodyPr>
          <a:lstStyle/>
          <a:p>
            <a:pPr marL="630238" indent="-630238" algn="ctr">
              <a:lnSpc>
                <a:spcPct val="0"/>
              </a:lnSpc>
              <a:buClr>
                <a:srgbClr val="CC0000"/>
              </a:buClr>
              <a:buSzPct val="105000"/>
              <a:buNone/>
              <a:defRPr/>
            </a:pPr>
            <a:endParaRPr lang="pt-BR" sz="3600" b="1" dirty="0">
              <a:solidFill>
                <a:srgbClr val="CC0000"/>
              </a:solidFill>
              <a:effectLst>
                <a:outerShdw blurRad="38100" dist="38100" dir="2700000" algn="tl">
                  <a:srgbClr val="000000"/>
                </a:outerShdw>
              </a:effectLst>
              <a:latin typeface="Verdana" pitchFamily="34" charset="0"/>
            </a:endParaRPr>
          </a:p>
          <a:p>
            <a:pPr marL="0" indent="0" algn="ctr">
              <a:lnSpc>
                <a:spcPct val="120000"/>
              </a:lnSpc>
              <a:buClr>
                <a:srgbClr val="CC0000"/>
              </a:buClr>
              <a:buSzPct val="120000"/>
              <a:buNone/>
              <a:defRPr/>
            </a:pPr>
            <a:r>
              <a:rPr lang="pt-BR" sz="6000" b="1" dirty="0" smtClean="0">
                <a:solidFill>
                  <a:srgbClr val="008080"/>
                </a:solidFill>
                <a:effectLst>
                  <a:outerShdw blurRad="38100" dist="38100" dir="2700000" algn="tl">
                    <a:srgbClr val="000000"/>
                  </a:outerShdw>
                </a:effectLst>
                <a:latin typeface="Verdana" pitchFamily="34" charset="0"/>
              </a:rPr>
              <a:t>A AJUDA DA </a:t>
            </a:r>
          </a:p>
          <a:p>
            <a:pPr marL="0" indent="0" algn="ctr">
              <a:lnSpc>
                <a:spcPct val="120000"/>
              </a:lnSpc>
              <a:buClr>
                <a:srgbClr val="CC0000"/>
              </a:buClr>
              <a:buSzPct val="120000"/>
              <a:buNone/>
              <a:defRPr/>
            </a:pPr>
            <a:r>
              <a:rPr lang="pt-BR" sz="6000" b="1" dirty="0" smtClean="0">
                <a:solidFill>
                  <a:srgbClr val="008080"/>
                </a:solidFill>
                <a:effectLst>
                  <a:outerShdw blurRad="38100" dist="38100" dir="2700000" algn="tl">
                    <a:srgbClr val="000000"/>
                  </a:outerShdw>
                </a:effectLst>
                <a:latin typeface="Verdana" pitchFamily="34" charset="0"/>
              </a:rPr>
              <a:t>PREVIDÊNCIA COMPLEMENTAR</a:t>
            </a:r>
            <a:endParaRPr lang="pt-BR" sz="6000" b="1" dirty="0">
              <a:solidFill>
                <a:srgbClr val="008080"/>
              </a:solidFill>
              <a:effectLst>
                <a:outerShdw blurRad="38100" dist="38100" dir="2700000" algn="tl">
                  <a:srgbClr val="000000"/>
                </a:outerShdw>
              </a:effectLst>
              <a:latin typeface="Verdana" pitchFamily="34" charset="0"/>
            </a:endParaRPr>
          </a:p>
        </p:txBody>
      </p:sp>
      <p:sp>
        <p:nvSpPr>
          <p:cNvPr id="33795" name="Text Box 4"/>
          <p:cNvSpPr txBox="1">
            <a:spLocks noChangeArrowheads="1"/>
          </p:cNvSpPr>
          <p:nvPr/>
        </p:nvSpPr>
        <p:spPr bwMode="auto">
          <a:xfrm>
            <a:off x="5257649" y="3527426"/>
            <a:ext cx="49084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gn="ctr">
              <a:lnSpc>
                <a:spcPct val="90000"/>
              </a:lnSpc>
              <a:buClr>
                <a:schemeClr val="hlink"/>
              </a:buClr>
              <a:buSzPct val="80000"/>
              <a:buFont typeface="Monotype Sorts" pitchFamily="2" charset="2"/>
              <a:buChar char="è"/>
            </a:pPr>
            <a:endParaRPr lang="pt-BR" altLang="pt-BR" sz="2800">
              <a:solidFill>
                <a:schemeClr val="tx1"/>
              </a:solidFill>
              <a:latin typeface="Arial" panose="020B0604020202020204" pitchFamily="34" charset="0"/>
            </a:endParaRPr>
          </a:p>
        </p:txBody>
      </p:sp>
      <p:sp>
        <p:nvSpPr>
          <p:cNvPr id="33796" name="Rectangle 5"/>
          <p:cNvSpPr>
            <a:spLocks noChangeArrowheads="1"/>
          </p:cNvSpPr>
          <p:nvPr/>
        </p:nvSpPr>
        <p:spPr bwMode="auto">
          <a:xfrm>
            <a:off x="3143250" y="333375"/>
            <a:ext cx="72342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1pPr>
            <a:lvl2pPr marL="742950" indent="-28575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2pPr>
            <a:lvl3pPr marL="11430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3pPr>
            <a:lvl4pPr marL="16002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4pPr>
            <a:lvl5pPr marL="2057400" indent="-228600">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5pPr>
            <a:lvl6pPr marL="25146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6pPr>
            <a:lvl7pPr marL="29718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7pPr>
            <a:lvl8pPr marL="34290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8pPr>
            <a:lvl9pPr marL="3886200" indent="-228600" eaLnBrk="0" fontAlgn="base" hangingPunct="0">
              <a:spcBef>
                <a:spcPct val="0"/>
              </a:spcBef>
              <a:spcAft>
                <a:spcPct val="0"/>
              </a:spcAft>
              <a:defRPr sz="9600" b="1">
                <a:solidFill>
                  <a:srgbClr val="0066FF"/>
                </a:solidFill>
                <a:latin typeface="Verdana" panose="020B0604030504040204" pitchFamily="34" charset="0"/>
                <a:cs typeface="Arial" panose="020B0604020202020204" pitchFamily="34" charset="0"/>
                <a:sym typeface="Symbol" panose="05050102010706020507" pitchFamily="18" charset="2"/>
              </a:defRPr>
            </a:lvl9pPr>
          </a:lstStyle>
          <a:p>
            <a:pPr>
              <a:lnSpc>
                <a:spcPct val="80000"/>
              </a:lnSpc>
            </a:pPr>
            <a:r>
              <a:rPr lang="pt-BR" altLang="pt-BR" sz="3200" b="0">
                <a:solidFill>
                  <a:srgbClr val="663300"/>
                </a:solidFill>
              </a:rPr>
              <a:t/>
            </a:r>
            <a:br>
              <a:rPr lang="pt-BR" altLang="pt-BR" sz="3200" b="0">
                <a:solidFill>
                  <a:srgbClr val="663300"/>
                </a:solidFill>
              </a:rPr>
            </a:br>
            <a:endParaRPr lang="pt-BR" altLang="pt-BR" sz="3200" b="0">
              <a:solidFill>
                <a:srgbClr val="663300"/>
              </a:solidFill>
            </a:endParaRPr>
          </a:p>
        </p:txBody>
      </p:sp>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2"/>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1024516745"/>
      </p:ext>
    </p:extLst>
  </p:cSld>
  <p:clrMapOvr>
    <a:masterClrMapping/>
  </p:clrMapOvr>
  <p:transition>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0194" name="AutoShape 2"/>
          <p:cNvSpPr>
            <a:spLocks noChangeArrowheads="1"/>
          </p:cNvSpPr>
          <p:nvPr/>
        </p:nvSpPr>
        <p:spPr bwMode="auto">
          <a:xfrm>
            <a:off x="2743200" y="2362200"/>
            <a:ext cx="914400" cy="914400"/>
          </a:xfrm>
          <a:prstGeom prst="roundRect">
            <a:avLst>
              <a:gd name="adj" fmla="val 16667"/>
            </a:avLst>
          </a:prstGeom>
          <a:noFill/>
          <a:ln w="9525">
            <a:noFill/>
            <a:round/>
            <a:headEnd/>
            <a:tailEnd/>
          </a:ln>
          <a:effectLst/>
        </p:spPr>
        <p:txBody>
          <a:bodyPr wrap="none" lIns="92075" tIns="46038" rIns="92075" bIns="46038" anchor="ctr"/>
          <a:lstStyle/>
          <a:p>
            <a:pPr eaLnBrk="1" hangingPunct="1">
              <a:defRPr/>
            </a:pPr>
            <a:endParaRPr lang="pt-BR">
              <a:effectLst>
                <a:outerShdw blurRad="38100" dist="38100" dir="2700000" algn="tl">
                  <a:srgbClr val="000000">
                    <a:alpha val="43137"/>
                  </a:srgbClr>
                </a:outerShdw>
              </a:effectLst>
              <a:cs typeface="Arial" charset="0"/>
            </a:endParaRPr>
          </a:p>
        </p:txBody>
      </p:sp>
      <p:sp>
        <p:nvSpPr>
          <p:cNvPr id="3080195" name="AutoShape 3"/>
          <p:cNvSpPr>
            <a:spLocks noChangeArrowheads="1"/>
          </p:cNvSpPr>
          <p:nvPr/>
        </p:nvSpPr>
        <p:spPr bwMode="auto">
          <a:xfrm>
            <a:off x="2743200" y="2362200"/>
            <a:ext cx="914400" cy="914400"/>
          </a:xfrm>
          <a:prstGeom prst="roundRect">
            <a:avLst>
              <a:gd name="adj" fmla="val 16667"/>
            </a:avLst>
          </a:prstGeom>
          <a:noFill/>
          <a:ln w="9525">
            <a:noFill/>
            <a:round/>
            <a:headEnd/>
            <a:tailEnd/>
          </a:ln>
          <a:effectLst/>
        </p:spPr>
        <p:txBody>
          <a:bodyPr wrap="none" lIns="92075" tIns="46038" rIns="92075" bIns="46038" anchor="ctr"/>
          <a:lstStyle/>
          <a:p>
            <a:pPr eaLnBrk="1" hangingPunct="1">
              <a:defRPr/>
            </a:pPr>
            <a:endParaRPr lang="pt-BR">
              <a:effectLst>
                <a:outerShdw blurRad="38100" dist="38100" dir="2700000" algn="tl">
                  <a:srgbClr val="000000">
                    <a:alpha val="43137"/>
                  </a:srgbClr>
                </a:outerShdw>
              </a:effectLst>
              <a:cs typeface="Arial" charset="0"/>
            </a:endParaRPr>
          </a:p>
        </p:txBody>
      </p:sp>
      <p:sp>
        <p:nvSpPr>
          <p:cNvPr id="3080196" name="Line 4"/>
          <p:cNvSpPr>
            <a:spLocks noChangeShapeType="1"/>
          </p:cNvSpPr>
          <p:nvPr/>
        </p:nvSpPr>
        <p:spPr bwMode="auto">
          <a:xfrm>
            <a:off x="2819400" y="3505200"/>
            <a:ext cx="0" cy="0"/>
          </a:xfrm>
          <a:prstGeom prst="line">
            <a:avLst/>
          </a:prstGeom>
          <a:noFill/>
          <a:ln w="9525">
            <a:noFill/>
            <a:round/>
            <a:headEnd/>
            <a:tailEnd/>
          </a:ln>
          <a:effectLst/>
        </p:spPr>
        <p:txBody>
          <a:bodyPr wrap="none" lIns="92075" tIns="46038" rIns="92075" bIns="46038" anchor="ctr"/>
          <a:lstStyle/>
          <a:p>
            <a:pPr eaLnBrk="1" hangingPunct="1">
              <a:defRPr/>
            </a:pPr>
            <a:endParaRPr lang="pt-BR">
              <a:effectLst>
                <a:outerShdw blurRad="38100" dist="38100" dir="2700000" algn="tl">
                  <a:srgbClr val="000000">
                    <a:alpha val="43137"/>
                  </a:srgbClr>
                </a:outerShdw>
              </a:effectLst>
              <a:cs typeface="Arial" charset="0"/>
            </a:endParaRPr>
          </a:p>
        </p:txBody>
      </p:sp>
      <p:sp>
        <p:nvSpPr>
          <p:cNvPr id="8" name="Text Box 6"/>
          <p:cNvSpPr txBox="1">
            <a:spLocks noChangeArrowheads="1"/>
          </p:cNvSpPr>
          <p:nvPr/>
        </p:nvSpPr>
        <p:spPr bwMode="auto">
          <a:xfrm>
            <a:off x="128588" y="79744"/>
            <a:ext cx="7772400" cy="1384995"/>
          </a:xfrm>
          <a:prstGeom prst="rect">
            <a:avLst/>
          </a:prstGeom>
          <a:noFill/>
          <a:ln w="9525">
            <a:noFill/>
            <a:miter lim="800000"/>
            <a:headEnd/>
            <a:tailEnd/>
          </a:ln>
          <a:effectLst/>
        </p:spPr>
        <p:txBody>
          <a:bodyPr>
            <a:spAutoFit/>
          </a:bodyPr>
          <a:lstStyle/>
          <a:p>
            <a:pPr algn="ctr">
              <a:defRPr/>
            </a:pPr>
            <a:r>
              <a:rPr lang="pt-BR" altLang="pt-BR" sz="2600" b="1" dirty="0">
                <a:solidFill>
                  <a:srgbClr val="008000"/>
                </a:solidFill>
                <a:effectLst>
                  <a:outerShdw blurRad="38100" dist="38100" dir="2700000" algn="tl">
                    <a:srgbClr val="000000">
                      <a:alpha val="43137"/>
                    </a:srgbClr>
                  </a:outerShdw>
                </a:effectLst>
                <a:latin typeface="+mj-lt"/>
              </a:rPr>
              <a:t>EXCELENTE FERRAMENTA </a:t>
            </a:r>
            <a:r>
              <a:rPr lang="pt-BR" altLang="pt-BR" sz="2600" b="1" dirty="0">
                <a:effectLst>
                  <a:outerShdw blurRad="38100" dist="38100" dir="2700000" algn="tl">
                    <a:srgbClr val="000000">
                      <a:alpha val="43137"/>
                    </a:srgbClr>
                  </a:outerShdw>
                </a:effectLst>
                <a:latin typeface="+mj-lt"/>
              </a:rPr>
              <a:t>– CRIA-SE UM NOVO PLANO DE </a:t>
            </a:r>
            <a:r>
              <a:rPr lang="pt-BR" altLang="pt-BR" sz="2600" b="1" dirty="0" smtClean="0">
                <a:effectLst>
                  <a:outerShdw blurRad="38100" dist="38100" dir="2700000" algn="tl">
                    <a:srgbClr val="000000">
                      <a:alpha val="43137"/>
                    </a:srgbClr>
                  </a:outerShdw>
                </a:effectLst>
                <a:latin typeface="+mj-lt"/>
              </a:rPr>
              <a:t>BENEFÍCIOS – CD, COM RECURSOS INDIVIDUALIZADOS</a:t>
            </a:r>
            <a:endParaRPr lang="pt-BR" altLang="pt-BR" sz="2600" b="1" dirty="0">
              <a:effectLst>
                <a:outerShdw blurRad="38100" dist="38100" dir="2700000" algn="tl">
                  <a:srgbClr val="000000">
                    <a:alpha val="43137"/>
                  </a:srgbClr>
                </a:outerShdw>
              </a:effectLst>
              <a:latin typeface="+mj-lt"/>
            </a:endParaRPr>
          </a:p>
          <a:p>
            <a:pPr algn="ctr">
              <a:defRPr/>
            </a:pPr>
            <a:endParaRPr lang="pt-BR" sz="3200" dirty="0">
              <a:solidFill>
                <a:srgbClr val="663300"/>
              </a:solidFill>
              <a:effectLst>
                <a:outerShdw blurRad="38100" dist="38100" dir="2700000" algn="tl">
                  <a:srgbClr val="000000">
                    <a:alpha val="43137"/>
                  </a:srgbClr>
                </a:outerShdw>
              </a:effectLst>
            </a:endParaRPr>
          </a:p>
        </p:txBody>
      </p:sp>
      <p:pic>
        <p:nvPicPr>
          <p:cNvPr id="3277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749" y="1206500"/>
            <a:ext cx="8356951" cy="4900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m 6">
            <a:extLst>
              <a:ext uri="{FF2B5EF4-FFF2-40B4-BE49-F238E27FC236}">
                <a16:creationId xmlns:a16="http://schemas.microsoft.com/office/drawing/2014/main" xmlns="" id="{0CB5D06C-4E5A-4148-A9EA-1D1CC0A55B38}"/>
              </a:ext>
            </a:extLst>
          </p:cNvPr>
          <p:cNvPicPr>
            <a:picLocks noChangeAspect="1"/>
          </p:cNvPicPr>
          <p:nvPr/>
        </p:nvPicPr>
        <p:blipFill>
          <a:blip r:embed="rId4"/>
          <a:stretch>
            <a:fillRect/>
          </a:stretch>
        </p:blipFill>
        <p:spPr>
          <a:xfrm>
            <a:off x="8521700" y="272905"/>
            <a:ext cx="3390899" cy="1381792"/>
          </a:xfrm>
          <a:prstGeom prst="rect">
            <a:avLst/>
          </a:prstGeom>
        </p:spPr>
      </p:pic>
    </p:spTree>
    <p:extLst>
      <p:ext uri="{BB962C8B-B14F-4D97-AF65-F5344CB8AC3E}">
        <p14:creationId xmlns:p14="http://schemas.microsoft.com/office/powerpoint/2010/main" val="1924014470"/>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7059" name="Rectangle 3"/>
          <p:cNvSpPr>
            <a:spLocks noGrp="1" noChangeArrowheads="1"/>
          </p:cNvSpPr>
          <p:nvPr>
            <p:ph type="body" idx="1"/>
          </p:nvPr>
        </p:nvSpPr>
        <p:spPr>
          <a:xfrm>
            <a:off x="0" y="1353124"/>
            <a:ext cx="8713787" cy="4339211"/>
          </a:xfrm>
        </p:spPr>
        <p:txBody>
          <a:bodyPr>
            <a:noAutofit/>
          </a:bodyPr>
          <a:lstStyle/>
          <a:p>
            <a:pPr defTabSz="971550">
              <a:lnSpc>
                <a:spcPct val="130000"/>
              </a:lnSpc>
              <a:spcBef>
                <a:spcPts val="0"/>
              </a:spcBef>
              <a:spcAft>
                <a:spcPts val="0"/>
              </a:spcAft>
              <a:buClr>
                <a:srgbClr val="C00000"/>
              </a:buClr>
              <a:buSzPct val="140000"/>
              <a:buFont typeface="Wingdings" panose="05000000000000000000" pitchFamily="2" charset="2"/>
              <a:buChar char="v"/>
              <a:tabLst>
                <a:tab pos="190500" algn="l"/>
                <a:tab pos="8286750" algn="l"/>
              </a:tabLst>
            </a:pPr>
            <a:r>
              <a:rPr lang="pt-BR" altLang="pt-BR" sz="2800" b="1" dirty="0" smtClean="0">
                <a:latin typeface="+mj-lt"/>
              </a:rPr>
              <a:t> QUANTOS </a:t>
            </a:r>
            <a:r>
              <a:rPr lang="pt-BR" altLang="pt-BR" sz="2800" b="1" dirty="0">
                <a:latin typeface="+mj-lt"/>
              </a:rPr>
              <a:t>SERVIDORES SERÃO ADMITIDOS COM REMUNERAÇÃO ACIMA DO </a:t>
            </a:r>
            <a:r>
              <a:rPr lang="pt-BR" altLang="pt-BR" sz="2800" b="1" dirty="0" smtClean="0">
                <a:latin typeface="+mj-lt"/>
              </a:rPr>
              <a:t>TETO </a:t>
            </a:r>
            <a:r>
              <a:rPr lang="pt-BR" altLang="pt-BR" sz="2800" b="1" dirty="0">
                <a:latin typeface="+mj-lt"/>
              </a:rPr>
              <a:t>DO RGPS?</a:t>
            </a:r>
          </a:p>
          <a:p>
            <a:r>
              <a:rPr lang="pt-BR" altLang="pt-BR" sz="2800" b="1" dirty="0" smtClean="0">
                <a:latin typeface="+mj-lt"/>
              </a:rPr>
              <a:t>QUE TETO? </a:t>
            </a:r>
            <a:r>
              <a:rPr lang="pt-BR" sz="2800" dirty="0" smtClean="0">
                <a:latin typeface="+mj-lt"/>
              </a:rPr>
              <a:t> </a:t>
            </a:r>
            <a:r>
              <a:rPr lang="pt-BR" sz="2800" dirty="0">
                <a:latin typeface="+mj-lt"/>
              </a:rPr>
              <a:t>Ministério da </a:t>
            </a:r>
            <a:r>
              <a:rPr lang="pt-BR" sz="2800" dirty="0" smtClean="0">
                <a:latin typeface="+mj-lt"/>
              </a:rPr>
              <a:t>Economia - </a:t>
            </a:r>
            <a:r>
              <a:rPr lang="pt-BR" sz="2800" b="1" dirty="0" smtClean="0">
                <a:solidFill>
                  <a:srgbClr val="C00000"/>
                </a:solidFill>
                <a:latin typeface="+mj-lt"/>
              </a:rPr>
              <a:t>PORTARIA </a:t>
            </a:r>
            <a:r>
              <a:rPr lang="pt-BR" sz="2800" b="1" dirty="0">
                <a:solidFill>
                  <a:srgbClr val="C00000"/>
                </a:solidFill>
                <a:latin typeface="+mj-lt"/>
              </a:rPr>
              <a:t>Nº 9</a:t>
            </a:r>
            <a:r>
              <a:rPr lang="pt-BR" sz="2800" dirty="0">
                <a:latin typeface="+mj-lt"/>
              </a:rPr>
              <a:t>, DE 15 DE JANEIRO DE </a:t>
            </a:r>
            <a:r>
              <a:rPr lang="pt-BR" sz="2800" dirty="0" smtClean="0">
                <a:latin typeface="+mj-lt"/>
              </a:rPr>
              <a:t>2019 - Art</a:t>
            </a:r>
            <a:r>
              <a:rPr lang="pt-BR" sz="2800" dirty="0">
                <a:latin typeface="+mj-lt"/>
              </a:rPr>
              <a:t>. 2º A partir de 1º de janeiro de 2019, o salário de benefício e o </a:t>
            </a:r>
            <a:r>
              <a:rPr lang="pt-BR" sz="2800" dirty="0" smtClean="0">
                <a:latin typeface="+mj-lt"/>
              </a:rPr>
              <a:t>salário de </a:t>
            </a:r>
            <a:r>
              <a:rPr lang="pt-BR" sz="2800" dirty="0">
                <a:latin typeface="+mj-lt"/>
              </a:rPr>
              <a:t>contribuição não poderão ser inferiores a R$ 998,00 (novecentos e noventa e </a:t>
            </a:r>
            <a:r>
              <a:rPr lang="pt-BR" sz="2800" dirty="0" smtClean="0">
                <a:latin typeface="+mj-lt"/>
              </a:rPr>
              <a:t>oito reais</a:t>
            </a:r>
            <a:r>
              <a:rPr lang="pt-BR" sz="2800" dirty="0">
                <a:latin typeface="+mj-lt"/>
              </a:rPr>
              <a:t>), </a:t>
            </a:r>
            <a:r>
              <a:rPr lang="pt-BR" sz="2800" b="1" dirty="0">
                <a:solidFill>
                  <a:srgbClr val="C00000"/>
                </a:solidFill>
                <a:latin typeface="+mj-lt"/>
              </a:rPr>
              <a:t>nem superiores a R$ </a:t>
            </a:r>
            <a:r>
              <a:rPr lang="pt-BR" sz="2800" b="1" dirty="0" smtClean="0">
                <a:solidFill>
                  <a:srgbClr val="C00000"/>
                </a:solidFill>
                <a:latin typeface="+mj-lt"/>
              </a:rPr>
              <a:t>5.839,45</a:t>
            </a:r>
            <a:r>
              <a:rPr lang="pt-BR" sz="2800" b="1" dirty="0" smtClean="0">
                <a:latin typeface="+mj-lt"/>
              </a:rPr>
              <a:t> </a:t>
            </a:r>
            <a:r>
              <a:rPr lang="pt-BR" sz="2800" dirty="0" smtClean="0">
                <a:latin typeface="+mj-lt"/>
              </a:rPr>
              <a:t>...</a:t>
            </a:r>
          </a:p>
          <a:p>
            <a:pPr>
              <a:spcBef>
                <a:spcPts val="0"/>
              </a:spcBef>
              <a:spcAft>
                <a:spcPts val="0"/>
              </a:spcAft>
            </a:pPr>
            <a:endParaRPr lang="pt-BR" sz="2800" dirty="0" smtClean="0">
              <a:latin typeface="+mj-lt"/>
            </a:endParaRPr>
          </a:p>
          <a:p>
            <a:pPr>
              <a:buSzPct val="140000"/>
              <a:buFont typeface="Wingdings" panose="05000000000000000000" pitchFamily="2" charset="2"/>
              <a:buChar char="v"/>
            </a:pPr>
            <a:r>
              <a:rPr lang="pt-BR" altLang="pt-BR" sz="2800" b="1" dirty="0"/>
              <a:t> </a:t>
            </a:r>
            <a:r>
              <a:rPr lang="pt-BR" altLang="pt-BR" sz="2800" b="1" dirty="0" smtClean="0"/>
              <a:t>E AINDA ... </a:t>
            </a:r>
            <a:endParaRPr lang="pt-BR" altLang="pt-BR" sz="2800" dirty="0">
              <a:latin typeface="+mj-lt"/>
            </a:endParaRPr>
          </a:p>
        </p:txBody>
      </p:sp>
      <p:sp>
        <p:nvSpPr>
          <p:cNvPr id="4" name="Rectangle 3"/>
          <p:cNvSpPr>
            <a:spLocks noGrp="1" noChangeArrowheads="1"/>
          </p:cNvSpPr>
          <p:nvPr>
            <p:ph type="title"/>
          </p:nvPr>
        </p:nvSpPr>
        <p:spPr>
          <a:xfrm>
            <a:off x="0" y="0"/>
            <a:ext cx="8035925" cy="1080514"/>
          </a:xfrm>
          <a:noFill/>
        </p:spPr>
        <p:txBody>
          <a:bodyPr>
            <a:noAutofit/>
          </a:bodyPr>
          <a:lstStyle/>
          <a:p>
            <a:pPr defTabSz="971550">
              <a:lnSpc>
                <a:spcPct val="100000"/>
              </a:lnSpc>
              <a:spcBef>
                <a:spcPts val="0"/>
              </a:spcBef>
              <a:buClr>
                <a:srgbClr val="C00000"/>
              </a:buClr>
              <a:buSzPct val="140000"/>
              <a:tabLst>
                <a:tab pos="190500" algn="l"/>
                <a:tab pos="8286750" algn="l"/>
              </a:tabLst>
            </a:pPr>
            <a:r>
              <a:rPr lang="pt-BR" altLang="pt-BR" sz="2600" b="1" dirty="0">
                <a:solidFill>
                  <a:srgbClr val="008000"/>
                </a:solidFill>
                <a:effectLst>
                  <a:outerShdw blurRad="38100" dist="38100" dir="2700000" algn="tl">
                    <a:srgbClr val="000000">
                      <a:alpha val="43137"/>
                    </a:srgbClr>
                  </a:outerShdw>
                </a:effectLst>
              </a:rPr>
              <a:t>EFEITOS</a:t>
            </a:r>
            <a:r>
              <a:rPr lang="pt-BR" altLang="pt-BR" sz="2600" b="1" dirty="0"/>
              <a:t> </a:t>
            </a:r>
            <a:r>
              <a:rPr lang="pt-BR" altLang="pt-BR" sz="2600" b="1" dirty="0">
                <a:solidFill>
                  <a:srgbClr val="008000"/>
                </a:solidFill>
                <a:effectLst>
                  <a:outerShdw blurRad="38100" dist="38100" dir="2700000" algn="tl">
                    <a:srgbClr val="000000">
                      <a:alpha val="43137"/>
                    </a:srgbClr>
                  </a:outerShdw>
                </a:effectLst>
              </a:rPr>
              <a:t>A MÉDIO E LONGO PRAZO </a:t>
            </a:r>
            <a:r>
              <a:rPr lang="pt-BR" altLang="pt-BR" sz="2600" b="1" dirty="0"/>
              <a:t>– DEPENDE DE COMO O MUNICÍPIO IRÁ RENOVAR A MASSA DE SERVIDORES</a:t>
            </a:r>
          </a:p>
        </p:txBody>
      </p:sp>
      <p:pic>
        <p:nvPicPr>
          <p:cNvPr id="5" name="Imagem 4">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790448217"/>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7059" name="Rectangle 3"/>
          <p:cNvSpPr>
            <a:spLocks noGrp="1" noChangeArrowheads="1"/>
          </p:cNvSpPr>
          <p:nvPr>
            <p:ph type="body" idx="1"/>
          </p:nvPr>
        </p:nvSpPr>
        <p:spPr>
          <a:xfrm>
            <a:off x="0" y="1679802"/>
            <a:ext cx="10321871" cy="4339211"/>
          </a:xfrm>
        </p:spPr>
        <p:txBody>
          <a:bodyPr>
            <a:noAutofit/>
          </a:bodyPr>
          <a:lstStyle/>
          <a:p>
            <a:pPr defTabSz="971550">
              <a:lnSpc>
                <a:spcPct val="130000"/>
              </a:lnSpc>
              <a:spcBef>
                <a:spcPts val="0"/>
              </a:spcBef>
              <a:spcAft>
                <a:spcPts val="0"/>
              </a:spcAft>
              <a:buClr>
                <a:srgbClr val="C00000"/>
              </a:buClr>
              <a:buSzPct val="140000"/>
              <a:buFont typeface="Wingdings" panose="05000000000000000000" pitchFamily="2" charset="2"/>
              <a:buChar char="v"/>
              <a:tabLst>
                <a:tab pos="190500" algn="l"/>
                <a:tab pos="8286750" algn="l"/>
              </a:tabLst>
            </a:pPr>
            <a:r>
              <a:rPr lang="pt-BR" altLang="pt-BR" sz="2800" b="1" dirty="0" smtClean="0">
                <a:latin typeface="+mj-lt"/>
              </a:rPr>
              <a:t> OS SERVIDORES QUE INGRESSARAM COM REMUNERAÇÃO ABAIXO DO TETO, OU MESMO OS QUE JÁ ESTAVAM NO QUADRO ANTES DA INSTITUIÇÃO DO PLANO DE PREVIDÊNCIA COMPLEMENTAR, PODERÃO ADERIR AO PLANO DE PREVIDÊNCIA COMPLEMENTAR, SEM A CONTRAPARTIDA DO PATROCINADOR, E AJUDARÃO NAS DESPESAS ADMINISTRATIVAS DO PLANO.</a:t>
            </a:r>
          </a:p>
          <a:p>
            <a:pPr defTabSz="971550">
              <a:lnSpc>
                <a:spcPct val="130000"/>
              </a:lnSpc>
              <a:spcBef>
                <a:spcPts val="0"/>
              </a:spcBef>
              <a:spcAft>
                <a:spcPts val="0"/>
              </a:spcAft>
              <a:buClr>
                <a:srgbClr val="C00000"/>
              </a:buClr>
              <a:buSzPct val="140000"/>
              <a:buFont typeface="Wingdings" panose="05000000000000000000" pitchFamily="2" charset="2"/>
              <a:buChar char="v"/>
              <a:tabLst>
                <a:tab pos="190500" algn="l"/>
                <a:tab pos="8286750" algn="l"/>
              </a:tabLst>
            </a:pPr>
            <a:endParaRPr lang="pt-BR" altLang="pt-BR" sz="2800" b="1" dirty="0">
              <a:latin typeface="+mj-lt"/>
            </a:endParaRPr>
          </a:p>
        </p:txBody>
      </p:sp>
      <p:pic>
        <p:nvPicPr>
          <p:cNvPr id="5" name="Imagem 4">
            <a:extLst>
              <a:ext uri="{FF2B5EF4-FFF2-40B4-BE49-F238E27FC236}">
                <a16:creationId xmlns:a16="http://schemas.microsoft.com/office/drawing/2014/main" xmlns="" id="{0CB5D06C-4E5A-4148-A9EA-1D1CC0A55B38}"/>
              </a:ext>
            </a:extLst>
          </p:cNvPr>
          <p:cNvPicPr>
            <a:picLocks noChangeAspect="1"/>
          </p:cNvPicPr>
          <p:nvPr/>
        </p:nvPicPr>
        <p:blipFill>
          <a:blip r:embed="rId3"/>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962659895"/>
      </p:ext>
    </p:extLst>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Retrospectiva">
  <a:themeElements>
    <a:clrScheme name="Personalizada 2">
      <a:dk1>
        <a:sysClr val="windowText" lastClr="000000"/>
      </a:dk1>
      <a:lt1>
        <a:sysClr val="window" lastClr="FFFFFF"/>
      </a:lt1>
      <a:dk2>
        <a:srgbClr val="696464"/>
      </a:dk2>
      <a:lt2>
        <a:srgbClr val="E9E5DC"/>
      </a:lt2>
      <a:accent1>
        <a:srgbClr val="C6413E"/>
      </a:accent1>
      <a:accent2>
        <a:srgbClr val="0C0C0C"/>
      </a:accent2>
      <a:accent3>
        <a:srgbClr val="D8D8D8"/>
      </a:accent3>
      <a:accent4>
        <a:srgbClr val="BFBFBF"/>
      </a:accent4>
      <a:accent5>
        <a:srgbClr val="918485"/>
      </a:accent5>
      <a:accent6>
        <a:srgbClr val="7F7F7F"/>
      </a:accent6>
      <a:hlink>
        <a:srgbClr val="CC9900"/>
      </a:hlink>
      <a:folHlink>
        <a:srgbClr val="96A9A9"/>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661</Words>
  <Application>Microsoft Office PowerPoint</Application>
  <PresentationFormat>Widescreen</PresentationFormat>
  <Paragraphs>118</Paragraphs>
  <Slides>27</Slides>
  <Notes>14</Notes>
  <HiddenSlides>0</HiddenSlides>
  <MMClips>0</MMClips>
  <ScaleCrop>false</ScaleCrop>
  <HeadingPairs>
    <vt:vector size="8" baseType="variant">
      <vt:variant>
        <vt:lpstr>Fontes usadas</vt:lpstr>
      </vt:variant>
      <vt:variant>
        <vt:i4>12</vt:i4>
      </vt:variant>
      <vt:variant>
        <vt:lpstr>Tema</vt:lpstr>
      </vt:variant>
      <vt:variant>
        <vt:i4>3</vt:i4>
      </vt:variant>
      <vt:variant>
        <vt:lpstr>Servidores OLE inseridos</vt:lpstr>
      </vt:variant>
      <vt:variant>
        <vt:i4>2</vt:i4>
      </vt:variant>
      <vt:variant>
        <vt:lpstr>Títulos de slides</vt:lpstr>
      </vt:variant>
      <vt:variant>
        <vt:i4>27</vt:i4>
      </vt:variant>
    </vt:vector>
  </HeadingPairs>
  <TitlesOfParts>
    <vt:vector size="44" baseType="lpstr">
      <vt:lpstr>MS PGothic</vt:lpstr>
      <vt:lpstr>Arial</vt:lpstr>
      <vt:lpstr>Arial Black</vt:lpstr>
      <vt:lpstr>Bahamas</vt:lpstr>
      <vt:lpstr>Calibri</vt:lpstr>
      <vt:lpstr>Calibri Light</vt:lpstr>
      <vt:lpstr>Monotype Sorts</vt:lpstr>
      <vt:lpstr>Symbol</vt:lpstr>
      <vt:lpstr>Times New Roman</vt:lpstr>
      <vt:lpstr>Verdana</vt:lpstr>
      <vt:lpstr>Wingdings</vt:lpstr>
      <vt:lpstr>Wingdings 2</vt:lpstr>
      <vt:lpstr>HDOfficeLightV0</vt:lpstr>
      <vt:lpstr>1_HDOfficeLightV0</vt:lpstr>
      <vt:lpstr>Retrospectiva</vt:lpstr>
      <vt:lpstr>Foto do Photo Editor</vt:lpstr>
      <vt:lpstr>Clip</vt:lpstr>
      <vt:lpstr>PREVIDÊNCIA COMPLEMENTAR PARA MUNICÍPIOS</vt:lpstr>
      <vt:lpstr>Apresentação do PowerPoint</vt:lpstr>
      <vt:lpstr>NÃO SE PODE DESPREZAR O ALTO CUSTO  DOS BENEFÍCIOS PREVIDENCIÁRIOS</vt:lpstr>
      <vt:lpstr>Apresentação do PowerPoint</vt:lpstr>
      <vt:lpstr>SITUAÇÃO ATUAL DOS PLANOS DE BENEFÍCIOS  = DESEQUILIBRADOS - DEFICITÁRIOS =</vt:lpstr>
      <vt:lpstr>Apresentação do PowerPoint</vt:lpstr>
      <vt:lpstr>Apresentação do PowerPoint</vt:lpstr>
      <vt:lpstr>EFEITOS A MÉDIO E LONGO PRAZO – DEPENDE DE COMO O MUNICÍPIO IRÁ RENOVAR A MASSA DE SERVIDORES</vt:lpstr>
      <vt:lpstr>Apresentação do PowerPoint</vt:lpstr>
      <vt:lpstr>SOLUÇÃO ACELERADORAS: MIGRAÇÕES, COM “BENEFÍCIOS ESPECIAIS”   </vt:lpstr>
      <vt:lpstr>Apresentação do PowerPoint</vt:lpstr>
      <vt:lpstr> </vt:lpstr>
      <vt:lpstr>Apresentação do PowerPoint</vt:lpstr>
      <vt:lpstr>Apresentação do PowerPoint</vt:lpstr>
      <vt:lpstr>Apresentação do PowerPoint</vt:lpstr>
      <vt:lpstr>Apresentação do PowerPoint</vt:lpstr>
      <vt:lpstr>Apresentação do PowerPoint</vt:lpstr>
      <vt:lpstr>Apresentação do PowerPoint</vt:lpstr>
      <vt:lpstr> </vt:lpstr>
      <vt:lpstr>Apresentação do PowerPoint</vt:lpstr>
      <vt:lpstr> </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TÍTULO TÍTULO TÍTULO TÍTULO</dc:title>
  <dc:creator>Eduardo Reichert</dc:creator>
  <cp:lastModifiedBy>Newton</cp:lastModifiedBy>
  <cp:revision>31</cp:revision>
  <dcterms:created xsi:type="dcterms:W3CDTF">2019-09-01T20:08:50Z</dcterms:created>
  <dcterms:modified xsi:type="dcterms:W3CDTF">2019-09-11T14:32:51Z</dcterms:modified>
</cp:coreProperties>
</file>