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9" r:id="rId1"/>
    <p:sldMasterId id="2147483851" r:id="rId2"/>
    <p:sldMasterId id="2147483941" r:id="rId3"/>
  </p:sldMasterIdLst>
  <p:notesMasterIdLst>
    <p:notesMasterId r:id="rId30"/>
  </p:notesMasterIdLst>
  <p:sldIdLst>
    <p:sldId id="260" r:id="rId4"/>
    <p:sldId id="288" r:id="rId5"/>
    <p:sldId id="280" r:id="rId6"/>
    <p:sldId id="292" r:id="rId7"/>
    <p:sldId id="285" r:id="rId8"/>
    <p:sldId id="286" r:id="rId9"/>
    <p:sldId id="287" r:id="rId10"/>
    <p:sldId id="276" r:id="rId11"/>
    <p:sldId id="261" r:id="rId12"/>
    <p:sldId id="277" r:id="rId13"/>
    <p:sldId id="279" r:id="rId14"/>
    <p:sldId id="262" r:id="rId15"/>
    <p:sldId id="263" r:id="rId16"/>
    <p:sldId id="264" r:id="rId17"/>
    <p:sldId id="265" r:id="rId18"/>
    <p:sldId id="266" r:id="rId19"/>
    <p:sldId id="293" r:id="rId20"/>
    <p:sldId id="290" r:id="rId21"/>
    <p:sldId id="294" r:id="rId22"/>
    <p:sldId id="269" r:id="rId23"/>
    <p:sldId id="283" r:id="rId24"/>
    <p:sldId id="291" r:id="rId25"/>
    <p:sldId id="273" r:id="rId26"/>
    <p:sldId id="274" r:id="rId27"/>
    <p:sldId id="284" r:id="rId28"/>
    <p:sldId id="28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6D2951-8791-4052-9502-8D762C0B2EF2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F84F2E-1A69-483D-B153-045A43A3E9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4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10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F2BC-B648-BB48-8699-CD59E6893E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1444-585F-454E-ACEB-46159BE4729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53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F2BC-B648-BB48-8699-CD59E6893E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7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16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38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6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C54-DD1E-4E72-B856-BF0454BA83D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09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2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66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3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71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07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65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7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2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89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12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9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4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8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2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64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72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92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26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48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172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987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548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40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8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13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9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94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9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9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8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99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8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8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9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9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0" y="1700808"/>
            <a:ext cx="12192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8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3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97EE1-F27F-4905-BB20-FD751D9D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C99F4-1109-472B-9783-C602AC00F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PREVIDÊNCIA COMPLEMENTAR</a:t>
            </a:r>
            <a:br>
              <a:rPr lang="pt-BR" sz="6000" dirty="0"/>
            </a:br>
            <a:r>
              <a:rPr lang="pt-BR" sz="6000" dirty="0"/>
              <a:t>PARA MUNICÍPIOS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B20A1-F229-45B7-AF5A-38A6F7AD1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Carlos Flory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96E07D-C712-4B7B-8958-0550A3B7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95" y="932016"/>
            <a:ext cx="6150946" cy="25065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71FE3-2302-4172-9AB1-5A82826F8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AB10AF3-028D-41BB-9535-0F48BCD4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352C9-B52B-4CF1-8D8F-43426EFA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594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660932" y="1800932"/>
            <a:ext cx="10592741" cy="4883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A fundação é </a:t>
            </a:r>
            <a:r>
              <a:rPr lang="pt-BR" sz="1800" b="1" dirty="0">
                <a:solidFill>
                  <a:srgbClr val="A50021"/>
                </a:solidFill>
              </a:rPr>
              <a:t>especializada</a:t>
            </a:r>
            <a:r>
              <a:rPr lang="pt-BR" sz="1800" dirty="0">
                <a:solidFill>
                  <a:srgbClr val="C00000"/>
                </a:solidFill>
              </a:rPr>
              <a:t> </a:t>
            </a:r>
            <a:r>
              <a:rPr lang="pt-BR" sz="1800" dirty="0"/>
              <a:t>em servidor público e </a:t>
            </a:r>
            <a:r>
              <a:rPr lang="pt-BR" sz="1800" b="1" dirty="0">
                <a:solidFill>
                  <a:srgbClr val="A50021"/>
                </a:solidFill>
              </a:rPr>
              <a:t>pioneira</a:t>
            </a:r>
            <a:r>
              <a:rPr lang="pt-BR" sz="1800" b="1" dirty="0"/>
              <a:t> </a:t>
            </a:r>
            <a:r>
              <a:rPr lang="pt-BR" sz="1800" dirty="0"/>
              <a:t>no mercado</a:t>
            </a:r>
          </a:p>
          <a:p>
            <a:pPr algn="l"/>
            <a:br>
              <a:rPr lang="pt-BR" sz="1800" dirty="0"/>
            </a:br>
            <a:r>
              <a:rPr lang="pt-BR" sz="1800" b="1" dirty="0">
                <a:solidFill>
                  <a:srgbClr val="A50021"/>
                </a:solidFill>
              </a:rPr>
              <a:t>Rentabilidades acima do objetivo</a:t>
            </a:r>
          </a:p>
          <a:p>
            <a:pPr algn="l"/>
            <a:br>
              <a:rPr lang="pt-BR" sz="1800" dirty="0"/>
            </a:br>
            <a:r>
              <a:rPr lang="pt-BR" sz="1800" b="1" dirty="0">
                <a:solidFill>
                  <a:srgbClr val="A50021"/>
                </a:solidFill>
              </a:rPr>
              <a:t>Redução</a:t>
            </a:r>
            <a:r>
              <a:rPr lang="pt-BR" sz="1800" b="1" dirty="0"/>
              <a:t> </a:t>
            </a:r>
            <a:r>
              <a:rPr lang="pt-BR" sz="1800" dirty="0"/>
              <a:t>no custo de administração dos planos</a:t>
            </a:r>
          </a:p>
          <a:p>
            <a:pPr algn="l"/>
            <a:br>
              <a:rPr lang="pt-BR" sz="1800" dirty="0"/>
            </a:br>
            <a:r>
              <a:rPr lang="pt-BR" sz="1800" b="1" dirty="0">
                <a:solidFill>
                  <a:srgbClr val="A50021"/>
                </a:solidFill>
              </a:rPr>
              <a:t>Participação</a:t>
            </a:r>
            <a:r>
              <a:rPr lang="pt-BR" sz="1800" b="1" dirty="0"/>
              <a:t> </a:t>
            </a:r>
            <a:r>
              <a:rPr lang="pt-BR" sz="1800" dirty="0"/>
              <a:t>na governança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A contrapartida do patrocinador é </a:t>
            </a:r>
            <a:r>
              <a:rPr lang="pt-BR" sz="1800" b="1" dirty="0">
                <a:solidFill>
                  <a:srgbClr val="A50021"/>
                </a:solidFill>
              </a:rPr>
              <a:t>menor</a:t>
            </a:r>
          </a:p>
          <a:p>
            <a:pPr algn="l"/>
            <a:br>
              <a:rPr lang="pt-BR" sz="1800" b="1" dirty="0"/>
            </a:br>
            <a:r>
              <a:rPr lang="pt-BR" sz="2400" b="1" dirty="0">
                <a:solidFill>
                  <a:srgbClr val="A50021"/>
                </a:solidFill>
              </a:rPr>
              <a:t>Qual é a vantagem para os atuais participantes?</a:t>
            </a:r>
            <a:br>
              <a:rPr lang="pt-BR" sz="2000" b="1" dirty="0">
                <a:solidFill>
                  <a:srgbClr val="C00000"/>
                </a:solidFill>
              </a:rPr>
            </a:br>
            <a:r>
              <a:rPr lang="pt-BR" sz="1800" dirty="0"/>
              <a:t>Um número maior de participantes significa </a:t>
            </a:r>
            <a:r>
              <a:rPr lang="pt-BR" sz="1800" b="1" dirty="0"/>
              <a:t>redução da taxa de administração</a:t>
            </a:r>
            <a:r>
              <a:rPr lang="pt-BR" sz="1800" dirty="0"/>
              <a:t>:</a:t>
            </a:r>
            <a:br>
              <a:rPr lang="pt-BR" sz="1800" dirty="0"/>
            </a:br>
            <a:r>
              <a:rPr lang="pt-BR" sz="1800" dirty="0"/>
              <a:t>isso beneficia os atuais e os futuros participantes</a:t>
            </a:r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Razões para aderir à </a:t>
            </a:r>
            <a:r>
              <a:rPr lang="pt-BR" dirty="0" err="1"/>
              <a:t>Prevcom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6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660932" y="1800932"/>
            <a:ext cx="10592741" cy="4883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A contribuição mensal é </a:t>
            </a:r>
            <a:r>
              <a:rPr lang="pt-BR" sz="1800" b="1" dirty="0">
                <a:solidFill>
                  <a:srgbClr val="C00000"/>
                </a:solidFill>
              </a:rPr>
              <a:t>menor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O valor do benefício </a:t>
            </a:r>
            <a:r>
              <a:rPr lang="pt-BR" sz="1800" b="1" dirty="0">
                <a:solidFill>
                  <a:srgbClr val="C00000"/>
                </a:solidFill>
              </a:rPr>
              <a:t>não tem limite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Pode ser efetuado </a:t>
            </a:r>
            <a:r>
              <a:rPr lang="pt-BR" sz="1800" b="1" dirty="0">
                <a:solidFill>
                  <a:srgbClr val="C00000"/>
                </a:solidFill>
              </a:rPr>
              <a:t>resgate</a:t>
            </a:r>
            <a:r>
              <a:rPr lang="pt-BR" sz="1800" dirty="0">
                <a:solidFill>
                  <a:srgbClr val="C00000"/>
                </a:solidFill>
              </a:rPr>
              <a:t> </a:t>
            </a:r>
            <a:r>
              <a:rPr lang="pt-BR" sz="1800" dirty="0"/>
              <a:t>ou </a:t>
            </a:r>
            <a:r>
              <a:rPr lang="pt-BR" sz="1800" b="1" dirty="0">
                <a:solidFill>
                  <a:srgbClr val="C00000"/>
                </a:solidFill>
              </a:rPr>
              <a:t>portabilidade</a:t>
            </a:r>
            <a:r>
              <a:rPr lang="pt-BR" sz="1800" dirty="0">
                <a:solidFill>
                  <a:srgbClr val="C00000"/>
                </a:solidFill>
              </a:rPr>
              <a:t> </a:t>
            </a:r>
            <a:r>
              <a:rPr lang="pt-BR" sz="1800" dirty="0"/>
              <a:t>em caso de desligamento do patrocinador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Caso o servidor se transfira para outro ente federativo, pode </a:t>
            </a:r>
            <a:r>
              <a:rPr lang="pt-BR" sz="1800" b="1" dirty="0">
                <a:solidFill>
                  <a:srgbClr val="C00000"/>
                </a:solidFill>
              </a:rPr>
              <a:t>portar</a:t>
            </a:r>
            <a:r>
              <a:rPr lang="pt-BR" sz="1800" dirty="0"/>
              <a:t> o valor acumulado</a:t>
            </a:r>
            <a:br>
              <a:rPr lang="pt-BR" sz="1800" dirty="0"/>
            </a:br>
            <a:r>
              <a:rPr lang="pt-BR" sz="1800" dirty="0"/>
              <a:t>para outra conta de previdência</a:t>
            </a:r>
            <a:br>
              <a:rPr lang="pt-BR" sz="1800" dirty="0"/>
            </a:br>
            <a:endParaRPr lang="pt-BR" sz="1800" dirty="0"/>
          </a:p>
          <a:p>
            <a:pPr algn="l"/>
            <a:r>
              <a:rPr lang="pt-BR" sz="1800" dirty="0"/>
              <a:t>Será oferecida uma </a:t>
            </a:r>
            <a:r>
              <a:rPr lang="pt-BR" sz="1800" b="1" dirty="0">
                <a:solidFill>
                  <a:srgbClr val="C00000"/>
                </a:solidFill>
              </a:rPr>
              <a:t>carteira de empréstimos</a:t>
            </a:r>
          </a:p>
        </p:txBody>
      </p:sp>
      <p:sp>
        <p:nvSpPr>
          <p:cNvPr id="13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/>
              <a:t>16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Vantagens para os servidores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/>
          <a:stretch/>
        </p:blipFill>
        <p:spPr>
          <a:xfrm>
            <a:off x="1774031" y="2240961"/>
            <a:ext cx="8643938" cy="3545884"/>
          </a:xfrm>
          <a:prstGeom prst="rect">
            <a:avLst/>
          </a:prstGeom>
        </p:spPr>
      </p:pic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400256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Evolução do número</a:t>
            </a:r>
            <a:br>
              <a:rPr lang="pt-BR" dirty="0"/>
            </a:br>
            <a:r>
              <a:rPr lang="pt-BR" dirty="0"/>
              <a:t>de participantes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3" y="1755433"/>
            <a:ext cx="7143751" cy="42862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3742" y="181788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Patrimônio: </a:t>
            </a:r>
            <a:r>
              <a:rPr lang="pt-BR" b="1" dirty="0">
                <a:solidFill>
                  <a:srgbClr val="C00000"/>
                </a:solidFill>
              </a:rPr>
              <a:t>R$ 1,3 bilhão</a:t>
            </a:r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400256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Alocação dos investimentos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9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2"/>
          <a:stretch/>
        </p:blipFill>
        <p:spPr>
          <a:xfrm>
            <a:off x="1411260" y="1975512"/>
            <a:ext cx="3969670" cy="39583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0"/>
          <a:stretch/>
        </p:blipFill>
        <p:spPr>
          <a:xfrm>
            <a:off x="6617028" y="1975512"/>
            <a:ext cx="4164042" cy="3958328"/>
          </a:xfrm>
          <a:prstGeom prst="rect">
            <a:avLst/>
          </a:prstGeom>
        </p:spPr>
      </p:pic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400256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Rentabilidade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3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9140011" y="-27385"/>
            <a:ext cx="510730" cy="6875747"/>
            <a:chOff x="1008622" y="1553718"/>
            <a:chExt cx="1763178" cy="5294644"/>
          </a:xfrm>
        </p:grpSpPr>
        <p:sp>
          <p:nvSpPr>
            <p:cNvPr id="3" name="Retângulo 2"/>
            <p:cNvSpPr/>
            <p:nvPr/>
          </p:nvSpPr>
          <p:spPr>
            <a:xfrm>
              <a:off x="1008622" y="5085184"/>
              <a:ext cx="1763178" cy="17631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08622" y="3316896"/>
              <a:ext cx="1763178" cy="1763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008622" y="1553718"/>
              <a:ext cx="1763178" cy="17631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753055" y="-27385"/>
            <a:ext cx="422091" cy="6875747"/>
            <a:chOff x="2938886" y="2262319"/>
            <a:chExt cx="904789" cy="4586043"/>
          </a:xfrm>
        </p:grpSpPr>
        <p:sp>
          <p:nvSpPr>
            <p:cNvPr id="16" name="Retângulo 15"/>
            <p:cNvSpPr/>
            <p:nvPr/>
          </p:nvSpPr>
          <p:spPr>
            <a:xfrm>
              <a:off x="2938886" y="4558658"/>
              <a:ext cx="904789" cy="22897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938886" y="2262319"/>
              <a:ext cx="904789" cy="22897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18661"/>
          <a:stretch/>
        </p:blipFill>
        <p:spPr>
          <a:xfrm>
            <a:off x="4094205" y="-27385"/>
            <a:ext cx="8103388" cy="6880857"/>
          </a:xfrm>
          <a:prstGeom prst="rect">
            <a:avLst/>
          </a:prstGeom>
        </p:spPr>
      </p:pic>
      <p:sp>
        <p:nvSpPr>
          <p:cNvPr id="2" name="AutoShape 6" descr="Image result for chichÃ¡ (Sterculia chicha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entes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7902EB13-2781-41AD-8445-59FF586F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087346" y="332657"/>
            <a:ext cx="1765151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Karina </a:t>
            </a:r>
            <a:r>
              <a:rPr lang="pt-BR" sz="9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Spechoto</a:t>
            </a: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9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Prevcom</a:t>
            </a: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participante</a:t>
            </a:r>
            <a:b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desde 2013, com Gabriela</a:t>
            </a:r>
            <a:endParaRPr lang="pt-BR" sz="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1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16693" y="1810037"/>
            <a:ext cx="8983310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Com a Lei nº 16.391, de março de 2017, a </a:t>
            </a:r>
            <a:r>
              <a:rPr lang="pt-BR" sz="1800" dirty="0" err="1"/>
              <a:t>Prevcom</a:t>
            </a:r>
            <a:r>
              <a:rPr lang="pt-BR" sz="1800" dirty="0"/>
              <a:t> tornou-se a </a:t>
            </a:r>
            <a:r>
              <a:rPr lang="pt-BR" sz="1800" b="1" dirty="0"/>
              <a:t>primeira entidade</a:t>
            </a:r>
            <a:br>
              <a:rPr lang="pt-BR" sz="1800" b="1" dirty="0"/>
            </a:br>
            <a:r>
              <a:rPr lang="pt-BR" sz="1800" b="1" dirty="0"/>
              <a:t>a obter autorização para gerir a previdência complementar de outros entes da federação</a:t>
            </a:r>
          </a:p>
          <a:p>
            <a:pPr algn="l"/>
            <a:br>
              <a:rPr lang="pt-BR" sz="1800" dirty="0"/>
            </a:br>
            <a:endParaRPr lang="pt-BR" sz="1800" dirty="0"/>
          </a:p>
          <a:p>
            <a:pPr algn="l"/>
            <a:r>
              <a:rPr lang="pt-BR" sz="2400" b="1" dirty="0">
                <a:solidFill>
                  <a:srgbClr val="B00905"/>
                </a:solidFill>
              </a:rPr>
              <a:t>Condições para Adesão: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Protocolo de Intenção (PADRÃO)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Lei do Ente Federativo (PADRÃO)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Regulamento do Plano (PADRÃO)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Base de Dados para Estudo de Viabilidade</a:t>
            </a:r>
          </a:p>
          <a:p>
            <a:pPr algn="l"/>
            <a:br>
              <a:rPr lang="pt-BR" sz="1800" dirty="0"/>
            </a:br>
            <a:br>
              <a:rPr lang="pt-BR" sz="1800" dirty="0"/>
            </a:br>
            <a:endParaRPr lang="pt-BR" sz="1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16</a:t>
            </a:fld>
            <a:endParaRPr lang="pt-B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Gestão de outros 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4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67" y="3908400"/>
            <a:ext cx="2464511" cy="18307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Plano </a:t>
            </a:r>
            <a:r>
              <a:rPr lang="pt-BR" dirty="0" err="1"/>
              <a:t>multipatrocinado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7750" r="8900" b="16978"/>
          <a:stretch/>
        </p:blipFill>
        <p:spPr>
          <a:xfrm>
            <a:off x="1952368" y="1927654"/>
            <a:ext cx="6878594" cy="40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18</a:t>
            </a:fld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PLANOS PREVCOM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827904"/>
            <a:ext cx="8236409" cy="61311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 t="58159" r="4910" b="19511"/>
          <a:stretch/>
        </p:blipFill>
        <p:spPr>
          <a:xfrm>
            <a:off x="5873577" y="4407243"/>
            <a:ext cx="3278659" cy="13921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60537" r="73487" b="30875"/>
          <a:stretch/>
        </p:blipFill>
        <p:spPr>
          <a:xfrm>
            <a:off x="1729945" y="4555524"/>
            <a:ext cx="1721707" cy="5354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37017" r="50793" b="40520"/>
          <a:stretch/>
        </p:blipFill>
        <p:spPr>
          <a:xfrm>
            <a:off x="3838831" y="3089189"/>
            <a:ext cx="1499287" cy="14004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8" t="54327" r="39792" b="30874"/>
          <a:stretch/>
        </p:blipFill>
        <p:spPr>
          <a:xfrm>
            <a:off x="5247503" y="4168346"/>
            <a:ext cx="1005016" cy="9226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68465" r="70414" b="22814"/>
          <a:stretch/>
        </p:blipFill>
        <p:spPr>
          <a:xfrm>
            <a:off x="1672280" y="5049794"/>
            <a:ext cx="2034747" cy="5436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1" t="36489" r="38802" b="41313"/>
          <a:stretch/>
        </p:blipFill>
        <p:spPr>
          <a:xfrm>
            <a:off x="4934466" y="3056238"/>
            <a:ext cx="1400432" cy="138395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5" t="45737" r="33054" b="39595"/>
          <a:stretch/>
        </p:blipFill>
        <p:spPr>
          <a:xfrm>
            <a:off x="5906530" y="3632886"/>
            <a:ext cx="906162" cy="9144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7" t="59480" r="6198" b="31139"/>
          <a:stretch/>
        </p:blipFill>
        <p:spPr>
          <a:xfrm>
            <a:off x="6441989" y="4489622"/>
            <a:ext cx="2603157" cy="5848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13630" r="50099" b="72496"/>
          <a:stretch/>
        </p:blipFill>
        <p:spPr>
          <a:xfrm>
            <a:off x="4547286" y="1631092"/>
            <a:ext cx="848498" cy="86497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6793" r="75864" b="15808"/>
          <a:stretch/>
        </p:blipFill>
        <p:spPr>
          <a:xfrm>
            <a:off x="1771135" y="5568778"/>
            <a:ext cx="1482811" cy="46131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9" t="18519" r="32658" b="56508"/>
          <a:stretch/>
        </p:blipFill>
        <p:spPr>
          <a:xfrm>
            <a:off x="5231028" y="1935892"/>
            <a:ext cx="1614616" cy="15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19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r="12294"/>
          <a:stretch/>
        </p:blipFill>
        <p:spPr>
          <a:xfrm>
            <a:off x="1084493" y="62196"/>
            <a:ext cx="8815965" cy="65801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3010" y="-160301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Estrutura de governança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16693" y="1810037"/>
            <a:ext cx="8983310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18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2</a:t>
            </a:fld>
            <a:endParaRPr lang="pt-B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49AB9A-EA16-4A36-85A4-2310E79BA6B4}"/>
              </a:ext>
            </a:extLst>
          </p:cNvPr>
          <p:cNvSpPr/>
          <p:nvPr/>
        </p:nvSpPr>
        <p:spPr>
          <a:xfrm>
            <a:off x="873128" y="1557867"/>
            <a:ext cx="79914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Entidades: </a:t>
            </a:r>
            <a:r>
              <a:rPr lang="pt-BR" sz="2000" dirty="0">
                <a:latin typeface="+mj-lt"/>
              </a:rPr>
              <a:t>cerca de 260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Participantes Ativos: </a:t>
            </a:r>
            <a:r>
              <a:rPr lang="pt-BR" sz="2000" dirty="0">
                <a:latin typeface="+mj-lt"/>
              </a:rPr>
              <a:t>2.700 milhões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Patrimônio: </a:t>
            </a:r>
            <a:r>
              <a:rPr lang="pt-BR" sz="2000" dirty="0">
                <a:latin typeface="+mj-lt"/>
              </a:rPr>
              <a:t>cerca de R$ 900 bi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Benefícios pagos: </a:t>
            </a:r>
            <a:r>
              <a:rPr lang="pt-BR" sz="2000" dirty="0">
                <a:latin typeface="+mj-lt"/>
              </a:rPr>
              <a:t>R$ 53 bi/ano</a:t>
            </a:r>
          </a:p>
          <a:p>
            <a:endParaRPr lang="pt-BR" dirty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410" y="3730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Números do sistema </a:t>
            </a:r>
          </a:p>
          <a:p>
            <a:r>
              <a:rPr lang="pt-BR" dirty="0"/>
              <a:t>complementar - </a:t>
            </a:r>
            <a:r>
              <a:rPr lang="pt-BR" dirty="0" err="1"/>
              <a:t>Abrapp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4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900458" y="6089075"/>
            <a:ext cx="1312025" cy="365125"/>
          </a:xfrm>
        </p:spPr>
        <p:txBody>
          <a:bodyPr/>
          <a:lstStyle/>
          <a:p>
            <a:fld id="{5392FCEC-7AC2-4B5A-8998-82D7DBB4C97C}" type="slidenum">
              <a:rPr lang="pt-BR" smtClean="0"/>
              <a:t>20</a:t>
            </a:fld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93844" y="1832845"/>
            <a:ext cx="2832534" cy="2443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75000"/>
              </a:lnSpc>
            </a:pPr>
            <a:endParaRPr lang="pt-BR" sz="2400" b="1" dirty="0">
              <a:solidFill>
                <a:srgbClr val="B0090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6693" y="4146795"/>
            <a:ext cx="3632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5000"/>
              </a:lnSpc>
            </a:pPr>
            <a:r>
              <a:rPr lang="pt-BR" sz="2400" b="1" dirty="0">
                <a:solidFill>
                  <a:srgbClr val="B00905"/>
                </a:solidFill>
                <a:latin typeface="+mj-lt"/>
              </a:rPr>
              <a:t>Fiscalizações Adicionais</a:t>
            </a:r>
          </a:p>
          <a:p>
            <a:pPr lvl="0">
              <a:lnSpc>
                <a:spcPct val="75000"/>
              </a:lnSpc>
            </a:pP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TCE</a:t>
            </a:r>
            <a:br>
              <a:rPr lang="pt-BR" dirty="0">
                <a:latin typeface="+mj-lt"/>
              </a:rPr>
            </a:b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Auditoria Externa</a:t>
            </a:r>
          </a:p>
          <a:p>
            <a:pPr lvl="0">
              <a:lnSpc>
                <a:spcPct val="75000"/>
              </a:lnSpc>
            </a:pPr>
            <a:endParaRPr lang="pt-BR" dirty="0">
              <a:latin typeface="+mj-lt"/>
            </a:endParaRPr>
          </a:p>
          <a:p>
            <a:pPr lvl="0">
              <a:lnSpc>
                <a:spcPct val="75000"/>
              </a:lnSpc>
            </a:pPr>
            <a:r>
              <a:rPr lang="pt-BR" dirty="0">
                <a:latin typeface="+mj-lt"/>
              </a:rPr>
              <a:t>Conselho Fiscal</a:t>
            </a:r>
          </a:p>
          <a:p>
            <a:pPr lvl="0">
              <a:lnSpc>
                <a:spcPct val="75000"/>
              </a:lnSpc>
            </a:pPr>
            <a:endParaRPr lang="pt-BR" dirty="0">
              <a:latin typeface="+mj-lt"/>
            </a:endParaRPr>
          </a:p>
          <a:p>
            <a:pPr lvl="0">
              <a:lnSpc>
                <a:spcPct val="75000"/>
              </a:lnSpc>
            </a:pPr>
            <a:r>
              <a:rPr lang="pt-BR" dirty="0">
                <a:latin typeface="+mj-lt"/>
              </a:rPr>
              <a:t>Comitês Gestores dos Planos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Órgãos fiscalizadores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716693" y="1756642"/>
            <a:ext cx="75952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</a:rPr>
              <a:t>PREVIC - Superintendência Nacional de Previdência Complementar – </a:t>
            </a:r>
          </a:p>
          <a:p>
            <a:r>
              <a:rPr lang="pt-BR" b="1" dirty="0">
                <a:latin typeface="+mj-lt"/>
              </a:rPr>
              <a:t>órgão regulador e fiscalizador</a:t>
            </a:r>
            <a:br>
              <a:rPr lang="pt-BR" b="1" dirty="0">
                <a:latin typeface="+mj-lt"/>
              </a:rPr>
            </a:br>
            <a:endParaRPr lang="pt-BR" b="1" dirty="0">
              <a:latin typeface="+mj-lt"/>
            </a:endParaRPr>
          </a:p>
          <a:p>
            <a:r>
              <a:rPr lang="pt-BR" dirty="0">
                <a:latin typeface="+mj-lt"/>
              </a:rPr>
              <a:t>Incluiu a PREVCOM como uma das 17</a:t>
            </a:r>
            <a:br>
              <a:rPr lang="pt-BR" dirty="0">
                <a:latin typeface="+mj-lt"/>
              </a:rPr>
            </a:br>
            <a:r>
              <a:rPr lang="pt-BR" b="1" dirty="0">
                <a:latin typeface="+mj-lt"/>
              </a:rPr>
              <a:t>ESI – Entidades Sistemicamente Importantes</a:t>
            </a:r>
            <a:br>
              <a:rPr lang="pt-BR" dirty="0">
                <a:latin typeface="+mj-lt"/>
              </a:rPr>
            </a:br>
            <a:r>
              <a:rPr lang="pt-BR" sz="1600" i="1" dirty="0">
                <a:latin typeface="+mj-lt"/>
              </a:rPr>
              <a:t>(14 maiores fundos de pensão do país + PREVCOM + 2 fundações dos servidores da União)</a:t>
            </a:r>
            <a:br>
              <a:rPr lang="pt-BR" dirty="0">
                <a:latin typeface="+mj-lt"/>
              </a:rPr>
            </a:br>
            <a:br>
              <a:rPr lang="pt-BR" dirty="0">
                <a:latin typeface="+mj-lt"/>
              </a:rPr>
            </a:br>
            <a:r>
              <a:rPr lang="pt-BR" b="1" u="sng" dirty="0">
                <a:latin typeface="+mj-lt"/>
              </a:rPr>
              <a:t>Fiscalização permanente</a:t>
            </a:r>
            <a:br>
              <a:rPr lang="pt-BR" b="1" u="sng" dirty="0">
                <a:latin typeface="+mj-lt"/>
              </a:rPr>
            </a:br>
            <a:br>
              <a:rPr lang="pt-BR" b="1" u="sng" dirty="0">
                <a:latin typeface="+mj-lt"/>
              </a:rPr>
            </a:b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623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8"/>
          <a:stretch/>
        </p:blipFill>
        <p:spPr>
          <a:xfrm>
            <a:off x="9768409" y="887704"/>
            <a:ext cx="421245" cy="45306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128449" y="939660"/>
            <a:ext cx="530755" cy="401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29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35560" y="1196752"/>
            <a:ext cx="7704856" cy="5760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                                           </a:t>
            </a:r>
          </a:p>
          <a:p>
            <a:endParaRPr lang="pt-BR" sz="1800" b="1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Benefícios de risco</a:t>
            </a:r>
            <a:endParaRPr lang="en-US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16693" y="2419637"/>
            <a:ext cx="8983310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Os planos são </a:t>
            </a:r>
            <a:r>
              <a:rPr lang="pt-BR" altLang="pt-B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CD puros</a:t>
            </a:r>
            <a:r>
              <a:rPr lang="pt-BR" altLang="pt-B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cobrem Benefícios de Risco apenas com o saldo existente na conta</a:t>
            </a:r>
          </a:p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endParaRPr lang="pt-BR" altLang="pt-B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Os participantes  que necessitarem ou desejarem cobertura adicional por morte ou invalidez deverão contratá-la </a:t>
            </a:r>
            <a:r>
              <a:rPr lang="pt-BR" altLang="pt-B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individualmente</a:t>
            </a:r>
          </a:p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endParaRPr lang="pt-BR" altLang="pt-B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 parceira da PREVCOM para cobertura de benefício de risco é a </a:t>
            </a:r>
            <a:r>
              <a:rPr lang="pt-BR" altLang="pt-B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MONGERAL AEGON</a:t>
            </a:r>
          </a:p>
        </p:txBody>
      </p:sp>
    </p:spTree>
    <p:extLst>
      <p:ext uri="{BB962C8B-B14F-4D97-AF65-F5344CB8AC3E}">
        <p14:creationId xmlns:p14="http://schemas.microsoft.com/office/powerpoint/2010/main" val="337834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59" y="2400786"/>
            <a:ext cx="6245476" cy="468410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78" y="1929200"/>
            <a:ext cx="6870024" cy="51525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02" y="2397611"/>
            <a:ext cx="6245475" cy="468410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3" y="380248"/>
            <a:ext cx="4692318" cy="3519237"/>
          </a:xfrm>
          <a:prstGeom prst="rect">
            <a:avLst/>
          </a:prstGeom>
        </p:spPr>
      </p:pic>
      <p:sp>
        <p:nvSpPr>
          <p:cNvPr id="12" name="Espaço Reservado para Número de Slide 3"/>
          <p:cNvSpPr txBox="1">
            <a:spLocks/>
          </p:cNvSpPr>
          <p:nvPr/>
        </p:nvSpPr>
        <p:spPr>
          <a:xfrm>
            <a:off x="8400256" y="6376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Materiais informativos </a:t>
            </a:r>
          </a:p>
          <a:p>
            <a:r>
              <a:rPr lang="pt-BR" dirty="0"/>
              <a:t>Personalizados</a:t>
            </a:r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035401" y="5846130"/>
            <a:ext cx="1433197" cy="41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Vídeos</a:t>
            </a:r>
            <a:endParaRPr lang="pt-BR" altLang="pt-BR" sz="1800" b="1" i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2658" y="5541542"/>
            <a:ext cx="1173138" cy="649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Folhetos</a:t>
            </a:r>
            <a:b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 cartilha</a:t>
            </a:r>
            <a:endParaRPr lang="pt-BR" altLang="pt-BR" sz="1800" b="1" i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404556" y="2854096"/>
            <a:ext cx="2368003" cy="41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Site, </a:t>
            </a:r>
            <a:r>
              <a:rPr lang="pt-BR" altLang="pt-BR" sz="18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 boletim</a:t>
            </a:r>
            <a:endParaRPr lang="pt-BR" altLang="pt-BR" sz="1800" b="1" i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823997" y="5846130"/>
            <a:ext cx="2368003" cy="41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0"/>
              </a:spcBef>
              <a:buClr>
                <a:srgbClr val="A50021"/>
              </a:buClr>
              <a:buSzPct val="150000"/>
            </a:pPr>
            <a:r>
              <a:rPr lang="pt-BR" altLang="pt-B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Kit do Participante</a:t>
            </a:r>
            <a:endParaRPr lang="pt-BR" altLang="pt-BR" sz="1800" b="1" i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7269"/>
          <a:stretch/>
        </p:blipFill>
        <p:spPr>
          <a:xfrm>
            <a:off x="4105169" y="0"/>
            <a:ext cx="8092424" cy="6869742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4436234" y="5945506"/>
            <a:ext cx="2232248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Douglas Câmara,</a:t>
            </a:r>
            <a:b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9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Alesp</a:t>
            </a: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participante desde 2015,</a:t>
            </a:r>
            <a:b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 a tartaruga Shirley</a:t>
            </a:r>
            <a:endParaRPr lang="pt-BR" sz="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Quanto custa?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34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135560" y="1196752"/>
            <a:ext cx="7704856" cy="5760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                                           </a:t>
            </a:r>
          </a:p>
          <a:p>
            <a:endParaRPr lang="pt-BR" sz="1800" b="1" dirty="0">
              <a:solidFill>
                <a:srgbClr val="C00000"/>
              </a:solidFill>
            </a:endParaRPr>
          </a:p>
        </p:txBody>
      </p:sp>
      <p:sp>
        <p:nvSpPr>
          <p:cNvPr id="12" name="Espaço Reservado para Número de Slide 3"/>
          <p:cNvSpPr txBox="1">
            <a:spLocks/>
          </p:cNvSpPr>
          <p:nvPr/>
        </p:nvSpPr>
        <p:spPr>
          <a:xfrm>
            <a:off x="8400256" y="6376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6415" y="1814006"/>
            <a:ext cx="9144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j-lt"/>
              </a:rPr>
              <a:t>De acordo com o seu porte, o estado/município</a:t>
            </a:r>
            <a:br>
              <a:rPr lang="pt-BR" sz="1600" dirty="0">
                <a:latin typeface="+mj-lt"/>
              </a:rPr>
            </a:br>
            <a:r>
              <a:rPr lang="pt-BR" sz="1600" dirty="0">
                <a:latin typeface="+mj-lt"/>
              </a:rPr>
              <a:t>faz um aporte anual na </a:t>
            </a:r>
            <a:r>
              <a:rPr lang="pt-BR" sz="1600" dirty="0" err="1">
                <a:latin typeface="+mj-lt"/>
              </a:rPr>
              <a:t>Prevcom</a:t>
            </a:r>
            <a:r>
              <a:rPr lang="pt-BR" sz="1600" dirty="0">
                <a:latin typeface="+mj-lt"/>
              </a:rPr>
              <a:t> para cobertura</a:t>
            </a:r>
            <a:br>
              <a:rPr lang="pt-BR" sz="1600" dirty="0">
                <a:latin typeface="+mj-lt"/>
              </a:rPr>
            </a:br>
            <a:r>
              <a:rPr lang="pt-BR" sz="1600" dirty="0">
                <a:latin typeface="+mj-lt"/>
              </a:rPr>
              <a:t>das despesas administrativas até que o plano</a:t>
            </a:r>
            <a:br>
              <a:rPr lang="pt-BR" sz="1600" dirty="0">
                <a:latin typeface="+mj-lt"/>
              </a:rPr>
            </a:br>
            <a:r>
              <a:rPr lang="pt-BR" sz="1600" dirty="0">
                <a:latin typeface="+mj-lt"/>
              </a:rPr>
              <a:t>seja autossuficiente (prazo estimado: 5 anos)</a:t>
            </a:r>
          </a:p>
          <a:p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O primeiro aporte é realizado </a:t>
            </a:r>
            <a:r>
              <a:rPr lang="pt-BR" sz="1600" i="1" dirty="0">
                <a:latin typeface="+mj-lt"/>
              </a:rPr>
              <a:t>pro-rata</a:t>
            </a:r>
            <a:r>
              <a:rPr lang="pt-BR" sz="1600" dirty="0">
                <a:latin typeface="+mj-lt"/>
              </a:rPr>
              <a:t> a partir</a:t>
            </a:r>
            <a:br>
              <a:rPr lang="pt-BR" sz="1600" dirty="0">
                <a:latin typeface="+mj-lt"/>
              </a:rPr>
            </a:br>
            <a:r>
              <a:rPr lang="pt-BR" sz="1600" dirty="0">
                <a:latin typeface="+mj-lt"/>
              </a:rPr>
              <a:t>da aprovação pela PREVIC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83265"/>
              </p:ext>
            </p:extLst>
          </p:nvPr>
        </p:nvGraphicFramePr>
        <p:xfrm>
          <a:off x="5264614" y="2093853"/>
          <a:ext cx="6118240" cy="3645703"/>
        </p:xfrm>
        <a:graphic>
          <a:graphicData uri="http://schemas.openxmlformats.org/drawingml/2006/table">
            <a:tbl>
              <a:tblPr/>
              <a:tblGrid>
                <a:gridCol w="1892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B00905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9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75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Habitantes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75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Aporte anual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75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Equivalente mensal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a 10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12.000,00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  1.000,00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2,33%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mil a 30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24.000,00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  2.000,00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4,65%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mil a 100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48.000,00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  4.000,00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9,30%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mil a 500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72.000,00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  6.000,00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13,95%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 mil a 1 milhão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120.000,00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 10.000,00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23,26%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Acima de 1 milhão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240.000,00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      </a:t>
                      </a:r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46,51%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539">
                <a:tc>
                  <a:txBody>
                    <a:bodyPr/>
                    <a:lstStyle/>
                    <a:p>
                      <a:pPr algn="ctr" rtl="0" fontAlgn="ctr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B00905"/>
                          </a:solidFill>
                          <a:effectLst/>
                          <a:latin typeface="+mj-lt"/>
                        </a:rPr>
                        <a:t>R$      43.000,00</a:t>
                      </a:r>
                    </a:p>
                  </a:txBody>
                  <a:tcPr marL="0" marR="108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CONJUNTO MÍNIMO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108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108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MULTIPATROCINADO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B00905"/>
                          </a:solidFill>
                          <a:effectLst/>
                          <a:latin typeface="+mj-lt"/>
                        </a:rPr>
                        <a:t>R$      86.000,00</a:t>
                      </a:r>
                    </a:p>
                  </a:txBody>
                  <a:tcPr marL="0" marR="108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PLANO ÚNICO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R$ 1.000.000,00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R$      83.333,33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 de cálculo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PGA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Previsão de custos</a:t>
            </a:r>
            <a:br>
              <a:rPr lang="pt-BR" dirty="0"/>
            </a:br>
            <a:r>
              <a:rPr lang="pt-BR" dirty="0"/>
              <a:t>por população: como funciona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9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135560" y="1196752"/>
            <a:ext cx="7704856" cy="5760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                                           </a:t>
            </a:r>
          </a:p>
          <a:p>
            <a:endParaRPr lang="pt-BR" sz="1800" b="1" dirty="0">
              <a:solidFill>
                <a:srgbClr val="C00000"/>
              </a:solidFill>
            </a:endParaRPr>
          </a:p>
        </p:txBody>
      </p:sp>
      <p:sp>
        <p:nvSpPr>
          <p:cNvPr id="12" name="Espaço Reservado para Número de Slide 3"/>
          <p:cNvSpPr txBox="1">
            <a:spLocks/>
          </p:cNvSpPr>
          <p:nvPr/>
        </p:nvSpPr>
        <p:spPr>
          <a:xfrm>
            <a:off x="8400256" y="6376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6415" y="2283902"/>
            <a:ext cx="10869509" cy="373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Aporte anual do </a:t>
            </a: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PATROCINADOR </a:t>
            </a: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será reajustado no mês de março do ano seguinte, conforme a fórmula abaixo:</a:t>
            </a:r>
          </a:p>
          <a:p>
            <a:endParaRPr lang="pt-BR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 Aporte Anual </a:t>
            </a:r>
            <a:r>
              <a:rPr lang="pt-BR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>
              <a:lnSpc>
                <a:spcPts val="2500"/>
              </a:lnSpc>
            </a:pPr>
            <a:endParaRPr lang="pt-BR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nº mínimo de participantes </a:t>
            </a:r>
            <a:r>
              <a:rPr lang="pt-BR" sz="2400" b="1" dirty="0">
                <a:solidFill>
                  <a:srgbClr val="B0090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custo </a:t>
            </a:r>
            <a:r>
              <a:rPr lang="pt-BR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capita</a:t>
            </a: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PREVCOM </a:t>
            </a:r>
            <a:r>
              <a:rPr lang="pt-BR" sz="2400" b="1" dirty="0">
                <a:solidFill>
                  <a:srgbClr val="B0090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</a:p>
          <a:p>
            <a:r>
              <a:rPr lang="pt-BR" sz="2400" b="1" dirty="0">
                <a:solidFill>
                  <a:srgbClr val="B0090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</a:p>
          <a:p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 arrecadado pelo plano referente às taxas de carregamento e de administração  do ano anterior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Previsão de custos:</a:t>
            </a:r>
            <a:br>
              <a:rPr lang="pt-BR" dirty="0"/>
            </a:br>
            <a:r>
              <a:rPr lang="pt-BR" dirty="0"/>
              <a:t>reajustes anuais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1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49" y="562940"/>
            <a:ext cx="5677705" cy="425827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27883" y="3689738"/>
            <a:ext cx="8099577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400" dirty="0">
                <a:solidFill>
                  <a:srgbClr val="A50021"/>
                </a:solidFill>
              </a:rPr>
              <a:t>prevcom</a:t>
            </a:r>
            <a:r>
              <a:rPr lang="pt-BR" sz="2400" dirty="0"/>
              <a:t>.com.br</a:t>
            </a:r>
          </a:p>
          <a:p>
            <a:pPr algn="ctr"/>
            <a:br>
              <a:rPr lang="pt-BR" sz="1400" dirty="0"/>
            </a:br>
            <a:r>
              <a:rPr lang="pt-BR" sz="1400" dirty="0"/>
              <a:t>youtube.com/</a:t>
            </a:r>
            <a:r>
              <a:rPr lang="pt-BR" sz="1400" dirty="0" err="1">
                <a:solidFill>
                  <a:srgbClr val="A50021"/>
                </a:solidFill>
              </a:rPr>
              <a:t>prevcom</a:t>
            </a:r>
            <a:endParaRPr lang="pt-BR" sz="1400" dirty="0">
              <a:solidFill>
                <a:srgbClr val="A50021"/>
              </a:solidFill>
            </a:endParaRPr>
          </a:p>
          <a:p>
            <a:pPr algn="ctr"/>
            <a:r>
              <a:rPr lang="pt-BR" sz="1400" dirty="0"/>
              <a:t>facebook.com/</a:t>
            </a:r>
            <a:r>
              <a:rPr lang="pt-BR" sz="1400" dirty="0" err="1">
                <a:solidFill>
                  <a:srgbClr val="A50021"/>
                </a:solidFill>
              </a:rPr>
              <a:t>prevcom</a:t>
            </a:r>
            <a:endParaRPr lang="pt-BR" sz="1400" dirty="0">
              <a:solidFill>
                <a:srgbClr val="A50021"/>
              </a:solidFill>
            </a:endParaRPr>
          </a:p>
          <a:p>
            <a:pPr algn="ctr"/>
            <a:r>
              <a:rPr lang="pt-BR" sz="1400" dirty="0"/>
              <a:t>twitter.com/</a:t>
            </a:r>
            <a:r>
              <a:rPr lang="pt-BR" sz="1400" dirty="0" err="1">
                <a:solidFill>
                  <a:srgbClr val="A50021"/>
                </a:solidFill>
              </a:rPr>
              <a:t>spprevcom</a:t>
            </a:r>
            <a:endParaRPr lang="pt-BR" sz="14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desafios previdenciários do Brasil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02EB13-2781-41AD-8445-59FF586F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8C9-8EA8-442C-8843-1DFC11C799B5}" type="slidenum">
              <a:rPr lang="pt-BR" sz="2000">
                <a:solidFill>
                  <a:schemeClr val="bg1"/>
                </a:solidFill>
              </a:rPr>
              <a:t>3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0"/>
            <a:ext cx="809413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821131" y="227177"/>
            <a:ext cx="32478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Cássia </a:t>
            </a:r>
            <a:r>
              <a:rPr lang="pt-BR" sz="9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Hanaoka</a:t>
            </a:r>
            <a:r>
              <a:rPr lang="pt-BR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 TCE-SP - regional de Registro, </a:t>
            </a:r>
            <a:br>
              <a:rPr lang="pt-BR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participante desde 2014</a:t>
            </a:r>
            <a:endParaRPr lang="pt-BR" sz="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16693" y="1810037"/>
            <a:ext cx="8983310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18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49AB9A-EA16-4A36-85A4-2310E79BA6B4}"/>
              </a:ext>
            </a:extLst>
          </p:cNvPr>
          <p:cNvSpPr/>
          <p:nvPr/>
        </p:nvSpPr>
        <p:spPr>
          <a:xfrm>
            <a:off x="830792" y="2486026"/>
            <a:ext cx="799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APROVADA PELA CÂMARA DOS DEPUTADOS</a:t>
            </a:r>
          </a:p>
          <a:p>
            <a:r>
              <a:rPr lang="pt-BR" dirty="0">
                <a:latin typeface="+mj-lt"/>
              </a:rPr>
              <a:t>Não inclui regras paramétricas para Estados e Municípios</a:t>
            </a:r>
          </a:p>
          <a:p>
            <a:r>
              <a:rPr lang="pt-BR" dirty="0">
                <a:latin typeface="+mj-lt"/>
              </a:rPr>
              <a:t>Aprovadas as bases da previdência complementar</a:t>
            </a:r>
            <a:endParaRPr lang="en-US" dirty="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7E20FF-38AD-46BC-9A3B-8B151D49B601}"/>
              </a:ext>
            </a:extLst>
          </p:cNvPr>
          <p:cNvSpPr txBox="1"/>
          <p:nvPr/>
        </p:nvSpPr>
        <p:spPr>
          <a:xfrm>
            <a:off x="830792" y="4054402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PEC PARALELA</a:t>
            </a:r>
          </a:p>
          <a:p>
            <a:r>
              <a:rPr lang="pt-BR" dirty="0">
                <a:latin typeface="+mj-lt"/>
              </a:rPr>
              <a:t>Previsão de inclusão dos Estados e Municípios 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410" y="3730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PEC n° 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8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92896" y="1810037"/>
            <a:ext cx="8983310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Art. 40</a:t>
            </a:r>
            <a:br>
              <a:rPr lang="pt-BR" sz="1800" dirty="0"/>
            </a:br>
            <a:r>
              <a:rPr lang="pt-BR" sz="1800" i="1" dirty="0"/>
              <a:t>O regime próprio de previdência social dos servidores titulares de cargos efetivos terá caráter contributivo e solidário, mediante contribuição do respectivo ente federativo, de servidores ativos, de aposentados e de pensionistas, observados critérios que preservem o equilíbrio financeiro e atuarial.</a:t>
            </a:r>
          </a:p>
          <a:p>
            <a:pPr algn="l"/>
            <a:endParaRPr lang="pt-BR" sz="1800" b="1" dirty="0">
              <a:solidFill>
                <a:srgbClr val="B00905"/>
              </a:solidFill>
            </a:endParaRPr>
          </a:p>
          <a:p>
            <a:pPr algn="l"/>
            <a:r>
              <a:rPr lang="pt-BR" sz="1800" dirty="0"/>
              <a:t>§ 14</a:t>
            </a:r>
            <a:br>
              <a:rPr lang="pt-BR" sz="1800" dirty="0"/>
            </a:br>
            <a:r>
              <a:rPr lang="pt-BR" sz="1800" i="1" dirty="0"/>
              <a:t>A União, os Estados, o Distrito Federal e os Municípios </a:t>
            </a:r>
            <a:r>
              <a:rPr lang="pt-BR" sz="1800" b="1" i="1" u="sng" dirty="0"/>
              <a:t>instituirão, por lei de iniciativa do respectivo Poder Executivo</a:t>
            </a:r>
            <a:r>
              <a:rPr lang="pt-BR" sz="1800" i="1" dirty="0"/>
              <a:t>, regime de previdência complementar para servidores públicos ocupantes de cargo efetivo, observado o limite máximo dos benefícios do Regime Geral de Previdência Social para o valor das aposentadorias e das pensões em regime próprio de previdência social, ressalvado o disposto no § 16.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5</a:t>
            </a:fld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410" y="3730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PEC n° 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6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4428" y="1810037"/>
            <a:ext cx="9794789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§ 15 - </a:t>
            </a:r>
            <a:r>
              <a:rPr lang="pt-BR" sz="1800" i="1" dirty="0"/>
              <a:t>O regime de previdência complementar de que trata o § 14 oferecerá plano de benefícios somente</a:t>
            </a:r>
            <a:br>
              <a:rPr lang="pt-BR" sz="1800" i="1" dirty="0"/>
            </a:br>
            <a:r>
              <a:rPr lang="pt-BR" sz="1800" i="1" dirty="0"/>
              <a:t>na modalidade </a:t>
            </a:r>
            <a:r>
              <a:rPr lang="pt-BR" sz="1800" b="1" i="1" u="sng" dirty="0"/>
              <a:t>contribuição definida</a:t>
            </a:r>
            <a:r>
              <a:rPr lang="pt-BR" sz="1800" i="1" dirty="0"/>
              <a:t>, observará o disposto no art. 202 e será efetivado por intermédio</a:t>
            </a:r>
            <a:br>
              <a:rPr lang="pt-BR" sz="1800" i="1" dirty="0"/>
            </a:br>
            <a:r>
              <a:rPr lang="pt-BR" sz="1800" i="1" dirty="0"/>
              <a:t>de entidade </a:t>
            </a:r>
            <a:r>
              <a:rPr lang="pt-BR" sz="1800" b="1" i="1" u="sng" dirty="0"/>
              <a:t>fechada</a:t>
            </a:r>
            <a:r>
              <a:rPr lang="pt-BR" sz="1800" i="1" dirty="0"/>
              <a:t> de previdência complementar ou de entidade</a:t>
            </a:r>
            <a:r>
              <a:rPr lang="pt-BR" sz="1800" b="1" i="1" u="sng" dirty="0"/>
              <a:t> aberta </a:t>
            </a:r>
            <a:r>
              <a:rPr lang="pt-BR" sz="1800" i="1" dirty="0"/>
              <a:t>de previdência complementar</a:t>
            </a:r>
            <a:r>
              <a:rPr lang="pt-BR" sz="1800" b="1" i="1" dirty="0"/>
              <a:t>.</a:t>
            </a:r>
            <a:br>
              <a:rPr lang="pt-BR" sz="1800" i="1" dirty="0"/>
            </a:br>
            <a:br>
              <a:rPr lang="pt-BR" sz="1800" i="1" dirty="0"/>
            </a:br>
            <a:r>
              <a:rPr lang="pt-BR" sz="1800" i="1" dirty="0"/>
              <a:t>Entidades fechadas Instituídas por outro entes federativa = </a:t>
            </a:r>
            <a:r>
              <a:rPr lang="pt-BR" sz="2400" dirty="0">
                <a:solidFill>
                  <a:srgbClr val="C00000"/>
                </a:solidFill>
              </a:rPr>
              <a:t>Convênio de adesão </a:t>
            </a:r>
            <a:endParaRPr lang="pt-BR" sz="2400" i="1" dirty="0"/>
          </a:p>
          <a:p>
            <a:pPr algn="l"/>
            <a:endParaRPr lang="pt-BR" sz="1800" i="1" dirty="0"/>
          </a:p>
          <a:p>
            <a:pPr algn="l"/>
            <a:r>
              <a:rPr lang="pt-BR" sz="1800" i="1" dirty="0"/>
              <a:t>Outras entidades fechadas ou abertas </a:t>
            </a:r>
            <a:r>
              <a:rPr lang="pt-BR" sz="2400" i="1" dirty="0"/>
              <a:t>= </a:t>
            </a:r>
            <a:r>
              <a:rPr lang="pt-BR" sz="2400" dirty="0">
                <a:solidFill>
                  <a:srgbClr val="C00000"/>
                </a:solidFill>
              </a:rPr>
              <a:t>Licitação</a:t>
            </a:r>
          </a:p>
          <a:p>
            <a:pPr algn="l"/>
            <a:endParaRPr lang="pt-BR" sz="1800" i="1" dirty="0"/>
          </a:p>
          <a:p>
            <a:pPr algn="l"/>
            <a:r>
              <a:rPr lang="pt-BR" sz="1800" dirty="0"/>
              <a:t>§ 16 - </a:t>
            </a:r>
            <a:r>
              <a:rPr lang="pt-BR" sz="1800" i="1" dirty="0"/>
              <a:t>Somente mediante sua prévia e expressa opção, o disposto nos  §§ 14 e 15 </a:t>
            </a:r>
            <a:r>
              <a:rPr lang="pt-BR" sz="1800" b="1" i="1" u="sng" dirty="0"/>
              <a:t>poderá ser aplicado </a:t>
            </a:r>
            <a:r>
              <a:rPr lang="pt-BR" sz="1800" i="1" dirty="0"/>
              <a:t>ao servidor que tiver ingressado no serviço público até a data da publicação do ato de instituição do correspondente regime de previdência complementar.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83282" y="3457699"/>
            <a:ext cx="9366422" cy="789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410" y="3730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PEC n° 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4428" y="1810037"/>
            <a:ext cx="9722706" cy="424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/>
              <a:t>Art. 9º</a:t>
            </a:r>
            <a:r>
              <a:rPr lang="pt-BR" sz="1800" i="1" dirty="0"/>
              <a:t>. ; </a:t>
            </a:r>
            <a:r>
              <a:rPr lang="pt-BR" sz="1800" dirty="0"/>
              <a:t>§ 6º</a:t>
            </a:r>
            <a:br>
              <a:rPr lang="pt-BR" sz="1800" i="1" dirty="0"/>
            </a:br>
            <a:r>
              <a:rPr lang="pt-BR" sz="1800" i="1" dirty="0"/>
              <a:t>A instituição do regime de previdência complementar na forma dos §§ 14 a 16 do art. 40 da Constituição Federal e a adequação do órgão ou entidade gestora do regime próprio de previdência social ao § 20 do art. 40 da Constituição Federal deverão ocorrer no </a:t>
            </a:r>
            <a:r>
              <a:rPr lang="pt-BR" sz="1800" b="1" i="1" u="sng" dirty="0"/>
              <a:t>PRAZO MÁXIMO DE DOIS ANOS </a:t>
            </a:r>
            <a:r>
              <a:rPr lang="pt-BR" sz="1800" i="1" dirty="0"/>
              <a:t>da data de entrada em vigor desta Emenda Constitucional. 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Art. 33</a:t>
            </a:r>
            <a:br>
              <a:rPr lang="pt-BR" sz="1800" dirty="0"/>
            </a:br>
            <a:r>
              <a:rPr lang="pt-BR" sz="1800" b="1" i="1" u="sng" dirty="0"/>
              <a:t>Até que seja disciplinada a relação entre a União, os Estados, o Distrito Federal e os Municípios e entidades abertas </a:t>
            </a:r>
            <a:r>
              <a:rPr lang="pt-BR" sz="1800" i="1" dirty="0"/>
              <a:t>de previdência complementar na forma do disposto nos §§ 4º e 5º do art. 202 da Constituição Federal, </a:t>
            </a:r>
            <a:r>
              <a:rPr lang="pt-BR" sz="1800" b="1" i="1" u="sng" dirty="0"/>
              <a:t>SOMENTE ENTIDADES FECHADAS de previdência complementar estão autorizadas a administrar planos de benefícios patrocinados pela União, Estados, Distrito Federal ou Municípios</a:t>
            </a:r>
            <a:r>
              <a:rPr lang="pt-BR" sz="1800" i="1" dirty="0"/>
              <a:t>, inclusive suas autarquias, fundações, sociedades de economia mista e empresas controladas direta ou indiretamente.</a:t>
            </a:r>
            <a:endParaRPr lang="pt-BR" sz="3600" i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410" y="3730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PEC n° 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9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02433" y="2005023"/>
            <a:ext cx="71376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dirty="0">
                <a:solidFill>
                  <a:srgbClr val="AE0000"/>
                </a:solidFill>
                <a:latin typeface="+mj-lt"/>
              </a:rPr>
              <a:t>Uma fundação feita</a:t>
            </a:r>
            <a:br>
              <a:rPr lang="pt-BR" sz="3200" dirty="0">
                <a:solidFill>
                  <a:srgbClr val="AE0000"/>
                </a:solidFill>
                <a:latin typeface="+mj-lt"/>
              </a:rPr>
            </a:br>
            <a:r>
              <a:rPr lang="pt-BR" sz="3200" dirty="0">
                <a:solidFill>
                  <a:srgbClr val="AE0000"/>
                </a:solidFill>
                <a:latin typeface="+mj-lt"/>
              </a:rPr>
              <a:t>de servidor para servidor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37931" y="3058002"/>
            <a:ext cx="7080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Conhecemos o dia a dia de quem trabalha pelo Brasil e sabemos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que é no presente que se constrói o futuro. Pensando nisso, criamos planos de previdência </a:t>
            </a:r>
            <a:r>
              <a:rPr lang="pt-BR" dirty="0">
                <a:solidFill>
                  <a:srgbClr val="AE0000"/>
                </a:solidFill>
                <a:latin typeface="+mj-lt"/>
              </a:rPr>
              <a:t>sob medida </a:t>
            </a:r>
            <a:r>
              <a:rPr lang="pt-BR" dirty="0">
                <a:latin typeface="+mj-lt"/>
              </a:rPr>
              <a:t>para servidores públicos como </a:t>
            </a:r>
            <a:r>
              <a:rPr lang="pt-BR" dirty="0">
                <a:solidFill>
                  <a:srgbClr val="AE0000"/>
                </a:solidFill>
                <a:latin typeface="+mj-lt"/>
              </a:rPr>
              <a:t>nós</a:t>
            </a:r>
          </a:p>
          <a:p>
            <a:endParaRPr lang="pt-BR" dirty="0">
              <a:solidFill>
                <a:srgbClr val="AE0000"/>
              </a:solidFill>
              <a:latin typeface="+mj-lt"/>
            </a:endParaRPr>
          </a:p>
          <a:p>
            <a:r>
              <a:rPr lang="pt-BR" dirty="0">
                <a:solidFill>
                  <a:srgbClr val="AE0000"/>
                </a:solidFill>
                <a:latin typeface="+mj-lt"/>
              </a:rPr>
              <a:t>A PREVCOM é uma fundação </a:t>
            </a:r>
            <a:r>
              <a:rPr lang="pt-BR" b="1" u="sng" dirty="0">
                <a:solidFill>
                  <a:srgbClr val="AE0000"/>
                </a:solidFill>
                <a:latin typeface="+mj-lt"/>
              </a:rPr>
              <a:t>SEM FINS LUCRATIVOS</a:t>
            </a:r>
            <a:r>
              <a:rPr lang="pt-BR" dirty="0">
                <a:solidFill>
                  <a:srgbClr val="AE0000"/>
                </a:solidFill>
                <a:latin typeface="+mj-lt"/>
              </a:rPr>
              <a:t>.</a:t>
            </a:r>
          </a:p>
          <a:p>
            <a:endParaRPr lang="pt-BR" dirty="0">
              <a:solidFill>
                <a:srgbClr val="AE0000"/>
              </a:solidFill>
              <a:latin typeface="+mj-lt"/>
            </a:endParaRPr>
          </a:p>
          <a:p>
            <a:r>
              <a:rPr lang="pt-BR" dirty="0">
                <a:solidFill>
                  <a:srgbClr val="AE0000"/>
                </a:solidFill>
                <a:latin typeface="+mj-lt"/>
              </a:rPr>
              <a:t>Maior número de participantes </a:t>
            </a:r>
            <a:r>
              <a:rPr lang="pt-BR" b="1" dirty="0">
                <a:solidFill>
                  <a:srgbClr val="AE0000"/>
                </a:solidFill>
                <a:latin typeface="+mj-lt"/>
              </a:rPr>
              <a:t>= </a:t>
            </a:r>
            <a:r>
              <a:rPr lang="pt-BR" b="1" u="sng" dirty="0">
                <a:solidFill>
                  <a:srgbClr val="AE0000"/>
                </a:solidFill>
                <a:latin typeface="+mj-lt"/>
              </a:rPr>
              <a:t>REDUÇÃO DAS TAXAS</a:t>
            </a:r>
          </a:p>
          <a:p>
            <a:endParaRPr lang="pt-BR" dirty="0">
              <a:solidFill>
                <a:srgbClr val="AE0000"/>
              </a:solidFill>
              <a:latin typeface="+mj-lt"/>
            </a:endParaRPr>
          </a:p>
          <a:p>
            <a:br>
              <a:rPr lang="pt-BR" dirty="0">
                <a:solidFill>
                  <a:srgbClr val="AE0000"/>
                </a:solidFill>
                <a:latin typeface="+mj-lt"/>
              </a:rPr>
            </a:br>
            <a:r>
              <a:rPr lang="pt-BR" sz="1400" i="1" dirty="0">
                <a:solidFill>
                  <a:schemeClr val="bg1">
                    <a:lumMod val="50000"/>
                  </a:schemeClr>
                </a:solidFill>
              </a:rPr>
              <a:t>Sede da </a:t>
            </a:r>
            <a:r>
              <a:rPr lang="pt-BR" sz="1400" i="1" dirty="0" err="1">
                <a:solidFill>
                  <a:schemeClr val="bg1">
                    <a:lumMod val="50000"/>
                  </a:schemeClr>
                </a:solidFill>
              </a:rPr>
              <a:t>Prevcom</a:t>
            </a:r>
            <a:r>
              <a:rPr lang="pt-BR" sz="1400" i="1" dirty="0">
                <a:solidFill>
                  <a:schemeClr val="bg1">
                    <a:lumMod val="50000"/>
                  </a:schemeClr>
                </a:solidFill>
              </a:rPr>
              <a:t> – São Paulo/SP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4662"/>
          <a:stretch/>
        </p:blipFill>
        <p:spPr>
          <a:xfrm>
            <a:off x="774357" y="1917939"/>
            <a:ext cx="3200505" cy="40956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Quem é a </a:t>
            </a:r>
            <a:r>
              <a:rPr lang="pt-BR" dirty="0" err="1"/>
              <a:t>Prevcom</a:t>
            </a:r>
            <a:r>
              <a:rPr lang="pt-B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44072" y="4365398"/>
            <a:ext cx="48288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CEC-7AC2-4B5A-8998-82D7DBB4C97C}" type="slidenum">
              <a:rPr lang="pt-BR" smtClean="0"/>
              <a:t>9</a:t>
            </a:fld>
            <a:endParaRPr lang="pt-BR" dirty="0"/>
          </a:p>
        </p:txBody>
      </p:sp>
      <p:sp>
        <p:nvSpPr>
          <p:cNvPr id="9" name="Retângulo 15"/>
          <p:cNvSpPr/>
          <p:nvPr/>
        </p:nvSpPr>
        <p:spPr>
          <a:xfrm>
            <a:off x="671357" y="1770959"/>
            <a:ext cx="4782092" cy="356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latin typeface="+mj-lt"/>
              </a:rPr>
              <a:t>Criada por meio da </a:t>
            </a:r>
            <a:r>
              <a:rPr lang="pt-BR" b="1" dirty="0">
                <a:latin typeface="+mj-lt"/>
              </a:rPr>
              <a:t>Lei 14.653, de 22 de dezembro de 2011</a:t>
            </a:r>
            <a:r>
              <a:rPr lang="pt-BR" dirty="0">
                <a:latin typeface="+mj-lt"/>
              </a:rPr>
              <a:t>, que fixou o teto do INSS como limite para pagamento de aposentadorias e pensões no Estado de SP </a:t>
            </a:r>
          </a:p>
          <a:p>
            <a:pPr>
              <a:spcAft>
                <a:spcPts val="1200"/>
              </a:spcAft>
            </a:pP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Modelo de </a:t>
            </a:r>
            <a:r>
              <a:rPr lang="pt-BR" b="1" dirty="0">
                <a:latin typeface="+mj-lt"/>
              </a:rPr>
              <a:t>Contribuição Definida PURO,</a:t>
            </a:r>
            <a:r>
              <a:rPr lang="pt-BR" dirty="0">
                <a:latin typeface="+mj-lt"/>
              </a:rPr>
              <a:t> que não gera déficit atuarial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latin typeface="+mj-lt"/>
              </a:rPr>
              <a:t>Nenhum fundo equalizador de risco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latin typeface="+mj-lt"/>
              </a:rPr>
              <a:t>Integração da previdência de todos os poderes, órgãos e entidades de SP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10" y="220699"/>
            <a:ext cx="10058400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Quem é a </a:t>
            </a:r>
            <a:r>
              <a:rPr lang="pt-BR" dirty="0" err="1"/>
              <a:t>Prevcom</a:t>
            </a:r>
            <a:r>
              <a:rPr lang="pt-BR" dirty="0"/>
              <a:t>?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06" y="3436710"/>
            <a:ext cx="4692318" cy="18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443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iva">
  <a:themeElements>
    <a:clrScheme name="Personalizada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556</Words>
  <Application>Microsoft Office PowerPoint</Application>
  <PresentationFormat>Widescreen</PresentationFormat>
  <Paragraphs>208</Paragraphs>
  <Slides>26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Wingdings 2</vt:lpstr>
      <vt:lpstr>HDOfficeLightV0</vt:lpstr>
      <vt:lpstr>1_HDOfficeLightV0</vt:lpstr>
      <vt:lpstr>Retrospectiva</vt:lpstr>
      <vt:lpstr>PREVIDÊNCIA COMPLEMENTAR PARA MUNICÍPIOS</vt:lpstr>
      <vt:lpstr>Apresentação do PowerPoint</vt:lpstr>
      <vt:lpstr>Os desafios previdenciários do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 custa?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TÍTULO TÍTULO TÍTULO TÍTULO</dc:title>
  <dc:creator>Eduardo Reichert</dc:creator>
  <cp:lastModifiedBy>Carlos Flory</cp:lastModifiedBy>
  <cp:revision>91</cp:revision>
  <cp:lastPrinted>2019-09-09T18:00:35Z</cp:lastPrinted>
  <dcterms:created xsi:type="dcterms:W3CDTF">2019-09-01T20:08:50Z</dcterms:created>
  <dcterms:modified xsi:type="dcterms:W3CDTF">2019-09-11T14:34:45Z</dcterms:modified>
</cp:coreProperties>
</file>